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02" r:id="rId2"/>
    <p:sldId id="420" r:id="rId3"/>
    <p:sldId id="419" r:id="rId4"/>
    <p:sldId id="418" r:id="rId5"/>
    <p:sldId id="303" r:id="rId6"/>
    <p:sldId id="313" r:id="rId7"/>
    <p:sldId id="446" r:id="rId8"/>
    <p:sldId id="454" r:id="rId9"/>
    <p:sldId id="455" r:id="rId10"/>
    <p:sldId id="447" r:id="rId11"/>
    <p:sldId id="456" r:id="rId12"/>
    <p:sldId id="448" r:id="rId13"/>
    <p:sldId id="457" r:id="rId14"/>
    <p:sldId id="458" r:id="rId15"/>
    <p:sldId id="449" r:id="rId16"/>
    <p:sldId id="452" r:id="rId17"/>
    <p:sldId id="309" r:id="rId18"/>
    <p:sldId id="3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FD281-5695-4519-917D-CB4FF6711193}" type="datetimeFigureOut">
              <a:rPr lang="en-GB" smtClean="0"/>
              <a:t>23/10/2020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EF284-EE16-40E9-A7F7-A5EE42F4AF84}" type="slidenum">
              <a:rPr lang="en-GB" smtClean="0"/>
              <a:t>‹#›</a:t>
            </a:fld>
            <a:endParaRPr lang="en-GB" dirty="0"/>
          </a:p>
        </p:txBody>
      </p:sp>
    </p:spTree>
    <p:extLst>
      <p:ext uri="{BB962C8B-B14F-4D97-AF65-F5344CB8AC3E}">
        <p14:creationId xmlns:p14="http://schemas.microsoft.com/office/powerpoint/2010/main" val="3701745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2547E3A-4C88-4DC8-8EA5-4873970043A3}" type="slidenum">
              <a:rPr lang="en-US" altLang="en-US" smtClean="0"/>
              <a:pPr eaLnBrk="1" hangingPunct="1">
                <a:spcBef>
                  <a:spcPct val="0"/>
                </a:spcBef>
              </a:pPr>
              <a:t>1</a:t>
            </a:fld>
            <a:endParaRPr lang="en-US" altLang="en-US" dirty="0"/>
          </a:p>
        </p:txBody>
      </p:sp>
      <p:sp>
        <p:nvSpPr>
          <p:cNvPr id="16387" name="Rectangle 2"/>
          <p:cNvSpPr>
            <a:spLocks noGrp="1" noRot="1" noChangeAspect="1" noChangeArrowheads="1" noTextEdit="1"/>
          </p:cNvSpPr>
          <p:nvPr>
            <p:ph type="sldImg"/>
          </p:nvPr>
        </p:nvSpPr>
        <p:spPr>
          <a:xfrm>
            <a:off x="79375" y="739775"/>
            <a:ext cx="6583363" cy="370363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44209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a:xfrm>
            <a:off x="808824" y="4885868"/>
            <a:ext cx="5162234" cy="4684871"/>
          </a:xfrm>
        </p:spPr>
        <p:txBody>
          <a:bodyPr/>
          <a:lstStyle/>
          <a:p>
            <a:pPr marL="285750" indent="-285750">
              <a:buFont typeface="Arial" panose="020B0604020202020204" pitchFamily="34" charset="0"/>
              <a:buChar char="•"/>
            </a:pPr>
            <a:r>
              <a:rPr lang="en-GB" altLang="en-US" sz="1500" dirty="0"/>
              <a:t>Risk in Focus 2020</a:t>
            </a:r>
            <a:r>
              <a:rPr lang="en-GB" sz="1500" dirty="0"/>
              <a:t> contains the results and analysis of hundreds of survey responses and in-depth interviews with Chief Internal Auditors working across Europe.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report also includes topical and high-level guidance on tackling the biggest risks facing organisations.   </a:t>
            </a:r>
          </a:p>
          <a:p>
            <a:pPr marL="285750" indent="-285750">
              <a:buFont typeface="Arial" panose="020B0604020202020204" pitchFamily="34" charset="0"/>
              <a:buChar char="•"/>
            </a:pPr>
            <a:endParaRPr lang="en-GB" altLang="en-US" sz="1500" dirty="0"/>
          </a:p>
          <a:p>
            <a:pPr marL="285750" indent="-285750">
              <a:buFont typeface="Arial" panose="020B0604020202020204" pitchFamily="34" charset="0"/>
              <a:buChar char="•"/>
            </a:pPr>
            <a:r>
              <a:rPr lang="en-GB" sz="1500" dirty="0"/>
              <a:t>The report you have in front of you this morning is a collaboration with eight European institutes of internal auditors and it is the fourth annual </a:t>
            </a:r>
            <a:r>
              <a:rPr lang="en-GB" altLang="en-US" sz="1500" dirty="0"/>
              <a:t>report of its kind since 2016, a project which continues to go from strength to strength. </a:t>
            </a:r>
          </a:p>
          <a:p>
            <a:pPr marL="285750" indent="-285750">
              <a:buFont typeface="Arial" panose="020B0604020202020204" pitchFamily="34" charset="0"/>
              <a:buChar char="•"/>
            </a:pPr>
            <a:endParaRPr lang="en-GB" altLang="en-US" sz="1500" dirty="0"/>
          </a:p>
          <a:p>
            <a:pPr marL="285750" indent="-285750">
              <a:buFont typeface="Arial" panose="020B0604020202020204" pitchFamily="34" charset="0"/>
              <a:buChar char="•"/>
            </a:pPr>
            <a:r>
              <a:rPr lang="en-GB" altLang="en-US" sz="1500" dirty="0"/>
              <a:t>In that short space of time, Risk in Focus has become a vital point of reference for internal auditors</a:t>
            </a:r>
            <a:r>
              <a:rPr lang="en-GB" sz="1500" dirty="0"/>
              <a:t>. </a:t>
            </a:r>
          </a:p>
          <a:p>
            <a:pPr marL="285750" indent="-285750">
              <a:buFont typeface="Arial" panose="020B0604020202020204" pitchFamily="34" charset="0"/>
              <a:buChar char="•"/>
            </a:pPr>
            <a:endParaRPr lang="en-GB" sz="1500" dirty="0"/>
          </a:p>
          <a:p>
            <a:endParaRPr lang="en-GB" sz="1500" dirty="0"/>
          </a:p>
        </p:txBody>
      </p:sp>
      <p:sp>
        <p:nvSpPr>
          <p:cNvPr id="4" name="Header Placeholder 3"/>
          <p:cNvSpPr>
            <a:spLocks noGrp="1"/>
          </p:cNvSpPr>
          <p:nvPr>
            <p:ph type="hdr" sz="quarter"/>
          </p:nvPr>
        </p:nvSpPr>
        <p:spPr/>
        <p:txBody>
          <a:bodyPr/>
          <a:lstStyle/>
          <a:p>
            <a:pPr>
              <a:defRPr/>
            </a:pPr>
            <a:r>
              <a:rPr lang="en-US" dirty="0"/>
              <a:t>Risk in Focus 2020</a:t>
            </a:r>
          </a:p>
        </p:txBody>
      </p:sp>
      <p:sp>
        <p:nvSpPr>
          <p:cNvPr id="5" name="Footer Placeholder 4"/>
          <p:cNvSpPr>
            <a:spLocks noGrp="1"/>
          </p:cNvSpPr>
          <p:nvPr>
            <p:ph type="ftr" sz="quarter" idx="4"/>
          </p:nvPr>
        </p:nvSpPr>
        <p:spPr/>
        <p:txBody>
          <a:bodyPr/>
          <a:lstStyle/>
          <a:p>
            <a:pPr>
              <a:defRPr/>
            </a:pPr>
            <a:r>
              <a:rPr lang="en-US" dirty="0"/>
              <a:t>Liz Sandwith CFIIA</a:t>
            </a:r>
          </a:p>
        </p:txBody>
      </p:sp>
      <p:sp>
        <p:nvSpPr>
          <p:cNvPr id="6" name="Slide Number Placeholder 5"/>
          <p:cNvSpPr>
            <a:spLocks noGrp="1"/>
          </p:cNvSpPr>
          <p:nvPr>
            <p:ph type="sldNum" sz="quarter" idx="5"/>
          </p:nvPr>
        </p:nvSpPr>
        <p:spPr/>
        <p:txBody>
          <a:bodyPr/>
          <a:lstStyle/>
          <a:p>
            <a:pPr>
              <a:defRPr/>
            </a:pPr>
            <a:fld id="{237CCD78-0B5E-4227-8E8E-C9E530FAA03D}" type="slidenum">
              <a:rPr lang="en-US" smtClean="0"/>
              <a:pPr>
                <a:defRPr/>
              </a:pPr>
              <a:t>2</a:t>
            </a:fld>
            <a:endParaRPr lang="en-US" dirty="0"/>
          </a:p>
        </p:txBody>
      </p:sp>
    </p:spTree>
    <p:extLst>
      <p:ext uri="{BB962C8B-B14F-4D97-AF65-F5344CB8AC3E}">
        <p14:creationId xmlns:p14="http://schemas.microsoft.com/office/powerpoint/2010/main" val="2143195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a:xfrm>
            <a:off x="847601" y="4686460"/>
            <a:ext cx="5256584" cy="4440556"/>
          </a:xfrm>
        </p:spPr>
        <p:txBody>
          <a:bodyPr/>
          <a:lstStyle/>
          <a:p>
            <a:pPr marL="171450" indent="-171450">
              <a:buFont typeface="Arial" panose="020B0604020202020204" pitchFamily="34" charset="0"/>
              <a:buChar char="•"/>
            </a:pPr>
            <a:r>
              <a:rPr lang="en-GB" sz="1500" dirty="0"/>
              <a:t>The survey and interviews the research is based on, means that Risk in Focus 2020 provides a unique and invaluable insight into the biggest risks faced by organisations.</a:t>
            </a:r>
          </a:p>
          <a:p>
            <a:pPr marL="171450" indent="-171450">
              <a:buFont typeface="Arial" panose="020B0604020202020204" pitchFamily="34" charset="0"/>
              <a:buChar char="•"/>
            </a:pPr>
            <a:endParaRPr lang="en-GB" sz="1500" dirty="0"/>
          </a:p>
          <a:p>
            <a:pPr marL="171450" indent="-171450">
              <a:buFont typeface="Arial" panose="020B0604020202020204" pitchFamily="34" charset="0"/>
              <a:buChar char="•"/>
            </a:pPr>
            <a:r>
              <a:rPr lang="en-GB" sz="1500" dirty="0"/>
              <a:t>This year 528 Chief Internal Auditors took part in the survey, including 125 from the UK and Ireland. It’s great that the number of survey respondents has increased by 70% in the last year which has only added to the value of this new data about the top business risks.</a:t>
            </a:r>
          </a:p>
          <a:p>
            <a:pPr marL="171450" indent="-171450">
              <a:buFont typeface="Arial" panose="020B0604020202020204" pitchFamily="34" charset="0"/>
              <a:buChar char="•"/>
            </a:pPr>
            <a:endParaRPr lang="en-GB" sz="1500" dirty="0"/>
          </a:p>
          <a:p>
            <a:pPr marL="171450" indent="-171450">
              <a:buFont typeface="Arial" panose="020B0604020202020204" pitchFamily="34" charset="0"/>
              <a:buChar char="•"/>
            </a:pPr>
            <a:r>
              <a:rPr lang="en-GB" sz="1500" dirty="0"/>
              <a:t>Comments from Chief Internal Auditors appear throughout the document from the in-depth interviews. They provide a unique and valuable insight into how some of the biggest organisations in Europe are responding to their major risks.  </a:t>
            </a:r>
            <a:endParaRPr lang="en-GB" sz="1500" dirty="0">
              <a:highlight>
                <a:srgbClr val="FFFF00"/>
              </a:highlight>
            </a:endParaRPr>
          </a:p>
          <a:p>
            <a:endParaRPr lang="en-GB" dirty="0"/>
          </a:p>
        </p:txBody>
      </p:sp>
      <p:sp>
        <p:nvSpPr>
          <p:cNvPr id="4" name="Header Placeholder 3"/>
          <p:cNvSpPr>
            <a:spLocks noGrp="1"/>
          </p:cNvSpPr>
          <p:nvPr>
            <p:ph type="hdr" sz="quarter"/>
          </p:nvPr>
        </p:nvSpPr>
        <p:spPr/>
        <p:txBody>
          <a:bodyPr/>
          <a:lstStyle/>
          <a:p>
            <a:pPr>
              <a:defRPr/>
            </a:pPr>
            <a:r>
              <a:rPr lang="en-US" dirty="0"/>
              <a:t>Risk in Focus 2020</a:t>
            </a:r>
          </a:p>
        </p:txBody>
      </p:sp>
      <p:sp>
        <p:nvSpPr>
          <p:cNvPr id="5" name="Footer Placeholder 4"/>
          <p:cNvSpPr>
            <a:spLocks noGrp="1"/>
          </p:cNvSpPr>
          <p:nvPr>
            <p:ph type="ftr" sz="quarter" idx="4"/>
          </p:nvPr>
        </p:nvSpPr>
        <p:spPr/>
        <p:txBody>
          <a:bodyPr/>
          <a:lstStyle/>
          <a:p>
            <a:pPr>
              <a:defRPr/>
            </a:pPr>
            <a:r>
              <a:rPr lang="en-US" dirty="0"/>
              <a:t>Liz Sandwith CFIIA</a:t>
            </a:r>
          </a:p>
        </p:txBody>
      </p:sp>
      <p:sp>
        <p:nvSpPr>
          <p:cNvPr id="6" name="Slide Number Placeholder 5"/>
          <p:cNvSpPr>
            <a:spLocks noGrp="1"/>
          </p:cNvSpPr>
          <p:nvPr>
            <p:ph type="sldNum" sz="quarter" idx="5"/>
          </p:nvPr>
        </p:nvSpPr>
        <p:spPr/>
        <p:txBody>
          <a:bodyPr/>
          <a:lstStyle/>
          <a:p>
            <a:pPr>
              <a:defRPr/>
            </a:pPr>
            <a:fld id="{237CCD78-0B5E-4227-8E8E-C9E530FAA03D}" type="slidenum">
              <a:rPr lang="en-US" smtClean="0"/>
              <a:pPr>
                <a:defRPr/>
              </a:pPr>
              <a:t>3</a:t>
            </a:fld>
            <a:endParaRPr lang="en-US" dirty="0"/>
          </a:p>
        </p:txBody>
      </p:sp>
    </p:spTree>
    <p:extLst>
      <p:ext uri="{BB962C8B-B14F-4D97-AF65-F5344CB8AC3E}">
        <p14:creationId xmlns:p14="http://schemas.microsoft.com/office/powerpoint/2010/main" val="220805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a:xfrm>
            <a:off x="900113" y="4936620"/>
            <a:ext cx="5162235" cy="4440556"/>
          </a:xfrm>
        </p:spPr>
        <p:txBody>
          <a:bodyPr/>
          <a:lstStyle/>
          <a:p>
            <a:r>
              <a:rPr lang="en-GB" sz="1500" dirty="0"/>
              <a:t>The Risk in Focus 2020 report is made up of 10 hot topics.</a:t>
            </a:r>
          </a:p>
          <a:p>
            <a:endParaRPr lang="en-GB" sz="1500" dirty="0"/>
          </a:p>
          <a:p>
            <a:r>
              <a:rPr lang="en-GB" sz="1500" dirty="0"/>
              <a:t>In each of the hot topics you will find three things:</a:t>
            </a:r>
            <a:br>
              <a:rPr lang="en-GB" sz="1500" dirty="0"/>
            </a:br>
            <a:endParaRPr lang="en-GB" sz="1500" dirty="0"/>
          </a:p>
          <a:p>
            <a:pPr marL="171450" indent="-171450">
              <a:buFont typeface="Arial" panose="020B0604020202020204" pitchFamily="34" charset="0"/>
              <a:buChar char="•"/>
            </a:pPr>
            <a:r>
              <a:rPr lang="en-GB" sz="1500" dirty="0"/>
              <a:t>Detailed information about the survey results. </a:t>
            </a:r>
          </a:p>
          <a:p>
            <a:pPr marL="171450" indent="-171450">
              <a:buFont typeface="Arial" panose="020B0604020202020204" pitchFamily="34" charset="0"/>
              <a:buChar char="•"/>
            </a:pPr>
            <a:r>
              <a:rPr lang="en-GB" sz="1500" dirty="0"/>
              <a:t>Direct quotes from Chief Internal Auditors about what is preoccupying their thinking as they prepare their audit plans.</a:t>
            </a:r>
          </a:p>
          <a:p>
            <a:pPr marL="171450" indent="-171450">
              <a:buFont typeface="Arial" panose="020B0604020202020204" pitchFamily="34" charset="0"/>
              <a:buChar char="•"/>
            </a:pPr>
            <a:r>
              <a:rPr lang="en-GB" sz="1500" dirty="0"/>
              <a:t>Guidance for organisations about how to tackle the major risks outlined in the report.  </a:t>
            </a:r>
          </a:p>
          <a:p>
            <a:pPr marL="171450" indent="-171450">
              <a:buFont typeface="Arial" panose="020B0604020202020204" pitchFamily="34" charset="0"/>
              <a:buChar char="•"/>
            </a:pPr>
            <a:endParaRPr lang="en-GB" sz="1500" dirty="0"/>
          </a:p>
          <a:p>
            <a:pPr marL="171450" indent="-171450">
              <a:buFont typeface="Arial" panose="020B0604020202020204" pitchFamily="34" charset="0"/>
              <a:buChar char="•"/>
            </a:pPr>
            <a:endParaRPr lang="en-GB" dirty="0"/>
          </a:p>
        </p:txBody>
      </p:sp>
      <p:sp>
        <p:nvSpPr>
          <p:cNvPr id="4" name="Header Placeholder 3"/>
          <p:cNvSpPr>
            <a:spLocks noGrp="1"/>
          </p:cNvSpPr>
          <p:nvPr>
            <p:ph type="hdr" sz="quarter"/>
          </p:nvPr>
        </p:nvSpPr>
        <p:spPr/>
        <p:txBody>
          <a:bodyPr/>
          <a:lstStyle/>
          <a:p>
            <a:pPr>
              <a:defRPr/>
            </a:pPr>
            <a:r>
              <a:rPr lang="en-US" dirty="0"/>
              <a:t>Risk in Focus 2020</a:t>
            </a:r>
          </a:p>
        </p:txBody>
      </p:sp>
      <p:sp>
        <p:nvSpPr>
          <p:cNvPr id="5" name="Footer Placeholder 4"/>
          <p:cNvSpPr>
            <a:spLocks noGrp="1"/>
          </p:cNvSpPr>
          <p:nvPr>
            <p:ph type="ftr" sz="quarter" idx="4"/>
          </p:nvPr>
        </p:nvSpPr>
        <p:spPr/>
        <p:txBody>
          <a:bodyPr/>
          <a:lstStyle/>
          <a:p>
            <a:pPr>
              <a:defRPr/>
            </a:pPr>
            <a:r>
              <a:rPr lang="en-US" dirty="0"/>
              <a:t>Liz Sandwith CFIIA</a:t>
            </a:r>
          </a:p>
        </p:txBody>
      </p:sp>
      <p:sp>
        <p:nvSpPr>
          <p:cNvPr id="6" name="Slide Number Placeholder 5"/>
          <p:cNvSpPr>
            <a:spLocks noGrp="1"/>
          </p:cNvSpPr>
          <p:nvPr>
            <p:ph type="sldNum" sz="quarter" idx="5"/>
          </p:nvPr>
        </p:nvSpPr>
        <p:spPr/>
        <p:txBody>
          <a:bodyPr/>
          <a:lstStyle/>
          <a:p>
            <a:pPr>
              <a:defRPr/>
            </a:pPr>
            <a:fld id="{237CCD78-0B5E-4227-8E8E-C9E530FAA03D}" type="slidenum">
              <a:rPr lang="en-US" smtClean="0"/>
              <a:pPr>
                <a:defRPr/>
              </a:pPr>
              <a:t>4</a:t>
            </a:fld>
            <a:endParaRPr lang="en-US" dirty="0"/>
          </a:p>
        </p:txBody>
      </p:sp>
    </p:spTree>
    <p:extLst>
      <p:ext uri="{BB962C8B-B14F-4D97-AF65-F5344CB8AC3E}">
        <p14:creationId xmlns:p14="http://schemas.microsoft.com/office/powerpoint/2010/main" val="630698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itting at a table using a computer&#10;&#10;Description automatically generated">
            <a:extLst>
              <a:ext uri="{FF2B5EF4-FFF2-40B4-BE49-F238E27FC236}">
                <a16:creationId xmlns:a16="http://schemas.microsoft.com/office/drawing/2014/main" id="{4711F4AE-E452-C64C-9CB8-1271B37BF2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762410"/>
            <a:ext cx="12192000" cy="4095590"/>
          </a:xfrm>
          <a:prstGeom prst="rect">
            <a:avLst/>
          </a:prstGeom>
        </p:spPr>
      </p:pic>
      <p:pic>
        <p:nvPicPr>
          <p:cNvPr id="5" name="Picture 4" descr="IIA Logo">
            <a:extLst>
              <a:ext uri="{FF2B5EF4-FFF2-40B4-BE49-F238E27FC236}">
                <a16:creationId xmlns:a16="http://schemas.microsoft.com/office/drawing/2014/main" id="{B89FF1A1-F6A6-D740-AC8B-2F0A416BC1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2684" y="620689"/>
            <a:ext cx="4861107" cy="689579"/>
          </a:xfrm>
          <a:prstGeom prst="rect">
            <a:avLst/>
          </a:prstGeom>
        </p:spPr>
      </p:pic>
      <p:pic>
        <p:nvPicPr>
          <p:cNvPr id="8" name="Picture 7">
            <a:extLst>
              <a:ext uri="{FF2B5EF4-FFF2-40B4-BE49-F238E27FC236}">
                <a16:creationId xmlns:a16="http://schemas.microsoft.com/office/drawing/2014/main" id="{92CEF5E4-21BE-3541-911D-314A977D5C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6184" r="-882" b="66709"/>
          <a:stretch/>
        </p:blipFill>
        <p:spPr>
          <a:xfrm>
            <a:off x="0" y="-10453"/>
            <a:ext cx="1007435" cy="2772863"/>
          </a:xfrm>
          <a:prstGeom prst="rect">
            <a:avLst/>
          </a:prstGeom>
        </p:spPr>
      </p:pic>
      <p:pic>
        <p:nvPicPr>
          <p:cNvPr id="9" name="Picture 8">
            <a:extLst>
              <a:ext uri="{FF2B5EF4-FFF2-40B4-BE49-F238E27FC236}">
                <a16:creationId xmlns:a16="http://schemas.microsoft.com/office/drawing/2014/main" id="{57F04F59-E1DC-0041-AB34-4E76D8A575BC}"/>
              </a:ext>
            </a:extLst>
          </p:cNvPr>
          <p:cNvPicPr>
            <a:picLocks noChangeAspect="1"/>
          </p:cNvPicPr>
          <p:nvPr userDrawn="1"/>
        </p:nvPicPr>
        <p:blipFill rotWithShape="1">
          <a:blip r:embed="rId5" cstate="screen">
            <a:alphaModFix amt="63000"/>
            <a:extLst>
              <a:ext uri="{28A0092B-C50C-407E-A947-70E740481C1C}">
                <a14:useLocalDpi xmlns:a14="http://schemas.microsoft.com/office/drawing/2010/main"/>
              </a:ext>
            </a:extLst>
          </a:blip>
          <a:srcRect t="44021" r="51781" b="5645"/>
          <a:stretch/>
        </p:blipFill>
        <p:spPr>
          <a:xfrm>
            <a:off x="8963239" y="2762410"/>
            <a:ext cx="3228763" cy="4095590"/>
          </a:xfrm>
          <a:prstGeom prst="rect">
            <a:avLst/>
          </a:prstGeom>
        </p:spPr>
      </p:pic>
      <p:sp>
        <p:nvSpPr>
          <p:cNvPr id="2" name="Title 1"/>
          <p:cNvSpPr>
            <a:spLocks noGrp="1"/>
          </p:cNvSpPr>
          <p:nvPr>
            <p:ph type="ctrTitle"/>
          </p:nvPr>
        </p:nvSpPr>
        <p:spPr>
          <a:xfrm>
            <a:off x="1234894" y="248828"/>
            <a:ext cx="5297791"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224948" y="1468028"/>
            <a:ext cx="5307736" cy="1294383"/>
          </a:xfrm>
        </p:spPr>
        <p:txBody>
          <a:bodyPr/>
          <a:lstStyle>
            <a:lvl1pPr marL="0" indent="0" algn="l">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287722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EF133-B4A8-DA47-951A-86536756CD7E}"/>
              </a:ext>
            </a:extLst>
          </p:cNvPr>
          <p:cNvSpPr/>
          <p:nvPr userDrawn="1"/>
        </p:nvSpPr>
        <p:spPr bwMode="auto">
          <a:xfrm>
            <a:off x="0" y="0"/>
            <a:ext cx="12184475" cy="523220"/>
          </a:xfrm>
          <a:prstGeom prst="rect">
            <a:avLst/>
          </a:prstGeom>
          <a:solidFill>
            <a:srgbClr val="A6B622">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2171933"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070405" y="3858126"/>
            <a:ext cx="2120107"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369332"/>
          </a:xfrm>
          <a:prstGeom prst="rect">
            <a:avLst/>
          </a:prstGeom>
          <a:noFill/>
        </p:spPr>
        <p:txBody>
          <a:bodyPr wrap="none" rtlCol="0">
            <a:spAutoFit/>
          </a:bodyPr>
          <a:lstStyle/>
          <a:p>
            <a:endParaRPr lang="en-US" sz="1800" dirty="0"/>
          </a:p>
        </p:txBody>
      </p:sp>
      <p:sp>
        <p:nvSpPr>
          <p:cNvPr id="2" name="Title 1"/>
          <p:cNvSpPr>
            <a:spLocks noGrp="1"/>
          </p:cNvSpPr>
          <p:nvPr>
            <p:ph type="title"/>
          </p:nvPr>
        </p:nvSpPr>
        <p:spPr>
          <a:xfrm>
            <a:off x="1961557" y="836004"/>
            <a:ext cx="8454923" cy="1407497"/>
          </a:xfrm>
        </p:spPr>
        <p:txBody>
          <a:bodyPr anchor="b"/>
          <a:lstStyle>
            <a:lvl1pPr algn="l">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961556" y="2702240"/>
            <a:ext cx="8454923" cy="3607081"/>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9294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library, indoor, building, scene&#10;&#10;Description automatically generated">
            <a:extLst>
              <a:ext uri="{FF2B5EF4-FFF2-40B4-BE49-F238E27FC236}">
                <a16:creationId xmlns:a16="http://schemas.microsoft.com/office/drawing/2014/main" id="{B7D86EF3-A34E-CA4E-A675-5354BF23CD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40" y="0"/>
            <a:ext cx="12188760" cy="6858000"/>
          </a:xfrm>
          <a:prstGeom prst="rect">
            <a:avLst/>
          </a:prstGeom>
        </p:spPr>
      </p:pic>
      <p:sp>
        <p:nvSpPr>
          <p:cNvPr id="9" name="Rectangle 8">
            <a:extLst>
              <a:ext uri="{FF2B5EF4-FFF2-40B4-BE49-F238E27FC236}">
                <a16:creationId xmlns:a16="http://schemas.microsoft.com/office/drawing/2014/main" id="{B1753C85-4A73-4548-8700-4D497556E47A}"/>
              </a:ext>
            </a:extLst>
          </p:cNvPr>
          <p:cNvSpPr/>
          <p:nvPr userDrawn="1"/>
        </p:nvSpPr>
        <p:spPr bwMode="auto">
          <a:xfrm>
            <a:off x="0" y="0"/>
            <a:ext cx="12192000" cy="52322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3" name="Picture 12">
            <a:extLst>
              <a:ext uri="{FF2B5EF4-FFF2-40B4-BE49-F238E27FC236}">
                <a16:creationId xmlns:a16="http://schemas.microsoft.com/office/drawing/2014/main" id="{8009E4F9-F598-8B47-97AB-2157A4FA13EA}"/>
              </a:ext>
            </a:extLst>
          </p:cNvPr>
          <p:cNvPicPr>
            <a:picLocks noChangeAspect="1"/>
          </p:cNvPicPr>
          <p:nvPr userDrawn="1"/>
        </p:nvPicPr>
        <p:blipFill rotWithShape="1">
          <a:blip r:embed="rId3">
            <a:alphaModFix amt="25000"/>
            <a:extLst>
              <a:ext uri="{28A0092B-C50C-407E-A947-70E740481C1C}">
                <a14:useLocalDpi xmlns:a14="http://schemas.microsoft.com/office/drawing/2010/main"/>
              </a:ext>
            </a:extLst>
          </a:blip>
          <a:srcRect l="86483" b="65949"/>
          <a:stretch/>
        </p:blipFill>
        <p:spPr>
          <a:xfrm>
            <a:off x="1" y="-16514"/>
            <a:ext cx="1047140" cy="3205663"/>
          </a:xfrm>
          <a:prstGeom prst="rect">
            <a:avLst/>
          </a:prstGeom>
        </p:spPr>
      </p:pic>
      <p:pic>
        <p:nvPicPr>
          <p:cNvPr id="14" name="Picture 13">
            <a:extLst>
              <a:ext uri="{FF2B5EF4-FFF2-40B4-BE49-F238E27FC236}">
                <a16:creationId xmlns:a16="http://schemas.microsoft.com/office/drawing/2014/main" id="{28535572-D44C-C941-A563-447F36F3B976}"/>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70194" b="45219"/>
          <a:stretch/>
        </p:blipFill>
        <p:spPr>
          <a:xfrm>
            <a:off x="15950" y="1700808"/>
            <a:ext cx="2309101" cy="5157193"/>
          </a:xfrm>
          <a:prstGeom prst="rect">
            <a:avLst/>
          </a:prstGeom>
        </p:spPr>
      </p:pic>
      <p:pic>
        <p:nvPicPr>
          <p:cNvPr id="16" name="Picture 15">
            <a:extLst>
              <a:ext uri="{FF2B5EF4-FFF2-40B4-BE49-F238E27FC236}">
                <a16:creationId xmlns:a16="http://schemas.microsoft.com/office/drawing/2014/main" id="{82C10E9D-F44A-944D-8516-B2E5FCD445AD}"/>
              </a:ext>
            </a:extLst>
          </p:cNvPr>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t="61512" r="66449"/>
          <a:stretch/>
        </p:blipFill>
        <p:spPr>
          <a:xfrm>
            <a:off x="9889099" y="-16514"/>
            <a:ext cx="2299661" cy="3205663"/>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55841" y="-425178"/>
            <a:ext cx="184731" cy="369332"/>
          </a:xfrm>
          <a:prstGeom prst="rect">
            <a:avLst/>
          </a:prstGeom>
          <a:noFill/>
        </p:spPr>
        <p:txBody>
          <a:bodyPr wrap="none" rtlCol="0">
            <a:spAutoFit/>
          </a:bodyPr>
          <a:lstStyle/>
          <a:p>
            <a:endParaRPr lang="en-US" sz="1800" dirty="0"/>
          </a:p>
        </p:txBody>
      </p:sp>
      <p:sp>
        <p:nvSpPr>
          <p:cNvPr id="4" name="Title 3">
            <a:extLst>
              <a:ext uri="{FF2B5EF4-FFF2-40B4-BE49-F238E27FC236}">
                <a16:creationId xmlns:a16="http://schemas.microsoft.com/office/drawing/2014/main" id="{5EF0FD68-9676-CD46-8E50-A45C34A3D16C}"/>
              </a:ext>
            </a:extLst>
          </p:cNvPr>
          <p:cNvSpPr>
            <a:spLocks noGrp="1"/>
          </p:cNvSpPr>
          <p:nvPr>
            <p:ph type="title" hasCustomPrompt="1"/>
          </p:nvPr>
        </p:nvSpPr>
        <p:spPr>
          <a:xfrm>
            <a:off x="2502583" y="1700808"/>
            <a:ext cx="7094928" cy="1569964"/>
          </a:xfrm>
        </p:spPr>
        <p:txBody>
          <a:bodyPr anchor="b"/>
          <a:lstStyle/>
          <a:p>
            <a:r>
              <a:rPr lang="en-US" dirty="0"/>
              <a:t>CLICK TO EDIT MASTER TITLE STYLE</a:t>
            </a:r>
          </a:p>
        </p:txBody>
      </p:sp>
    </p:spTree>
    <p:extLst>
      <p:ext uri="{BB962C8B-B14F-4D97-AF65-F5344CB8AC3E}">
        <p14:creationId xmlns:p14="http://schemas.microsoft.com/office/powerpoint/2010/main" val="4080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14" name="Picture 13" descr="A picture containing library, indoor, building, scene&#10;&#10;Description automatically generated">
            <a:extLst>
              <a:ext uri="{FF2B5EF4-FFF2-40B4-BE49-F238E27FC236}">
                <a16:creationId xmlns:a16="http://schemas.microsoft.com/office/drawing/2014/main" id="{CAEA87B9-0CA9-D441-98BF-CBAFC838A6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40" y="0"/>
            <a:ext cx="4556589" cy="6858000"/>
          </a:xfrm>
          <a:prstGeom prst="rect">
            <a:avLst/>
          </a:prstGeom>
        </p:spPr>
      </p:pic>
      <p:sp>
        <p:nvSpPr>
          <p:cNvPr id="8" name="Rectangle 7">
            <a:extLst>
              <a:ext uri="{FF2B5EF4-FFF2-40B4-BE49-F238E27FC236}">
                <a16:creationId xmlns:a16="http://schemas.microsoft.com/office/drawing/2014/main" id="{9251DB5D-59A2-064F-8D1C-E7DEDA306EF5}"/>
              </a:ext>
            </a:extLst>
          </p:cNvPr>
          <p:cNvSpPr/>
          <p:nvPr userDrawn="1"/>
        </p:nvSpPr>
        <p:spPr bwMode="auto">
          <a:xfrm>
            <a:off x="0" y="0"/>
            <a:ext cx="4559829" cy="52322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sp>
        <p:nvSpPr>
          <p:cNvPr id="2" name="Title 1"/>
          <p:cNvSpPr>
            <a:spLocks noGrp="1"/>
          </p:cNvSpPr>
          <p:nvPr>
            <p:ph type="title"/>
          </p:nvPr>
        </p:nvSpPr>
        <p:spPr>
          <a:xfrm>
            <a:off x="431371" y="897345"/>
            <a:ext cx="4065619" cy="5411975"/>
          </a:xfrm>
        </p:spPr>
        <p:txBody>
          <a:bodyPr anchor="t"/>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881031" y="980728"/>
            <a:ext cx="7071620" cy="5328591"/>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pic>
        <p:nvPicPr>
          <p:cNvPr id="7" name="Picture 6">
            <a:extLst>
              <a:ext uri="{FF2B5EF4-FFF2-40B4-BE49-F238E27FC236}">
                <a16:creationId xmlns:a16="http://schemas.microsoft.com/office/drawing/2014/main" id="{7B6E2A71-546A-F64F-9FB4-A7849E13E0B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4562" t="7780" b="77522"/>
          <a:stretch/>
        </p:blipFill>
        <p:spPr>
          <a:xfrm>
            <a:off x="1" y="548681"/>
            <a:ext cx="372759" cy="1224135"/>
          </a:xfrm>
          <a:prstGeom prst="rect">
            <a:avLst/>
          </a:prstGeom>
        </p:spPr>
      </p:pic>
    </p:spTree>
    <p:extLst>
      <p:ext uri="{BB962C8B-B14F-4D97-AF65-F5344CB8AC3E}">
        <p14:creationId xmlns:p14="http://schemas.microsoft.com/office/powerpoint/2010/main" val="1935530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Alternati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75C611-E747-1C4F-A9AF-AD6932CC02FA}"/>
              </a:ext>
            </a:extLst>
          </p:cNvPr>
          <p:cNvSpPr/>
          <p:nvPr userDrawn="1"/>
        </p:nvSpPr>
        <p:spPr bwMode="auto">
          <a:xfrm>
            <a:off x="-13840" y="0"/>
            <a:ext cx="12205840" cy="52322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9" name="Picture 8">
            <a:extLst>
              <a:ext uri="{FF2B5EF4-FFF2-40B4-BE49-F238E27FC236}">
                <a16:creationId xmlns:a16="http://schemas.microsoft.com/office/drawing/2014/main" id="{A985AEA5-6EB7-1040-956D-527C5D18CAC9}"/>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8457" r="57287"/>
          <a:stretch/>
        </p:blipFill>
        <p:spPr>
          <a:xfrm>
            <a:off x="9264352" y="2616222"/>
            <a:ext cx="2927648" cy="4293096"/>
          </a:xfrm>
          <a:prstGeom prst="rect">
            <a:avLst/>
          </a:prstGeom>
        </p:spPr>
      </p:pic>
      <p:pic>
        <p:nvPicPr>
          <p:cNvPr id="10" name="Picture 9">
            <a:extLst>
              <a:ext uri="{FF2B5EF4-FFF2-40B4-BE49-F238E27FC236}">
                <a16:creationId xmlns:a16="http://schemas.microsoft.com/office/drawing/2014/main" id="{543EC967-0CFD-FB45-81CF-8848A4E4B643}"/>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8282" t="45419" r="26143" b="23511"/>
          <a:stretch/>
        </p:blipFill>
        <p:spPr>
          <a:xfrm>
            <a:off x="-13841" y="1"/>
            <a:ext cx="1981383" cy="2924943"/>
          </a:xfrm>
          <a:prstGeom prst="rect">
            <a:avLst/>
          </a:prstGeom>
        </p:spPr>
      </p:pic>
      <p:pic>
        <p:nvPicPr>
          <p:cNvPr id="15" name="Picture 14">
            <a:extLst>
              <a:ext uri="{FF2B5EF4-FFF2-40B4-BE49-F238E27FC236}">
                <a16:creationId xmlns:a16="http://schemas.microsoft.com/office/drawing/2014/main" id="{E578A633-43F3-F641-95D2-04E102728F1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84033" y="620689"/>
            <a:ext cx="4861105" cy="689579"/>
          </a:xfrm>
          <a:prstGeom prst="rect">
            <a:avLst/>
          </a:prstGeom>
        </p:spPr>
      </p:pic>
      <p:sp>
        <p:nvSpPr>
          <p:cNvPr id="2" name="Title 1"/>
          <p:cNvSpPr>
            <a:spLocks noGrp="1"/>
          </p:cNvSpPr>
          <p:nvPr>
            <p:ph type="ctrTitle"/>
          </p:nvPr>
        </p:nvSpPr>
        <p:spPr>
          <a:xfrm>
            <a:off x="527381" y="3933057"/>
            <a:ext cx="8880987" cy="2592288"/>
          </a:xfrm>
        </p:spPr>
        <p:txBody>
          <a:bodyPr anchor="b"/>
          <a:lstStyle>
            <a:lvl1pPr>
              <a:defRPr sz="6000" b="0">
                <a:solidFill>
                  <a:schemeClr val="bg1">
                    <a:alpha val="50000"/>
                  </a:schemeClr>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5276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i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A9900D-3568-B04A-B0FE-92F7879CFDF2}"/>
              </a:ext>
            </a:extLst>
          </p:cNvPr>
          <p:cNvSpPr/>
          <p:nvPr userDrawn="1"/>
        </p:nvSpPr>
        <p:spPr bwMode="auto">
          <a:xfrm>
            <a:off x="1" y="-4585"/>
            <a:ext cx="12196687" cy="52322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2" name="Picture 11">
            <a:extLst>
              <a:ext uri="{FF2B5EF4-FFF2-40B4-BE49-F238E27FC236}">
                <a16:creationId xmlns:a16="http://schemas.microsoft.com/office/drawing/2014/main" id="{5699A9BD-4122-5E4D-B96C-80A797568444}"/>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9826" r="57287"/>
          <a:stretch/>
        </p:blipFill>
        <p:spPr>
          <a:xfrm>
            <a:off x="9264353" y="2678946"/>
            <a:ext cx="2927648" cy="4179054"/>
          </a:xfrm>
          <a:prstGeom prst="rect">
            <a:avLst/>
          </a:prstGeom>
        </p:spPr>
      </p:pic>
      <p:pic>
        <p:nvPicPr>
          <p:cNvPr id="13" name="Picture 12">
            <a:extLst>
              <a:ext uri="{FF2B5EF4-FFF2-40B4-BE49-F238E27FC236}">
                <a16:creationId xmlns:a16="http://schemas.microsoft.com/office/drawing/2014/main" id="{D53C63E2-4605-5544-8053-CF9F8BC49BFA}"/>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7722" t="45383" b="18193"/>
          <a:stretch/>
        </p:blipFill>
        <p:spPr>
          <a:xfrm>
            <a:off x="1" y="0"/>
            <a:ext cx="4050004" cy="3429000"/>
          </a:xfrm>
          <a:prstGeom prst="rect">
            <a:avLst/>
          </a:prstGeom>
        </p:spPr>
      </p:pic>
      <p:pic>
        <p:nvPicPr>
          <p:cNvPr id="16" name="Picture 15">
            <a:extLst>
              <a:ext uri="{FF2B5EF4-FFF2-40B4-BE49-F238E27FC236}">
                <a16:creationId xmlns:a16="http://schemas.microsoft.com/office/drawing/2014/main" id="{9FBDCE84-D3D9-3641-8343-D96A049640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99990" y="620689"/>
            <a:ext cx="4861105" cy="689579"/>
          </a:xfrm>
          <a:prstGeom prst="rect">
            <a:avLst/>
          </a:prstGeom>
        </p:spPr>
      </p:pic>
      <p:sp>
        <p:nvSpPr>
          <p:cNvPr id="2" name="Title 1"/>
          <p:cNvSpPr>
            <a:spLocks noGrp="1"/>
          </p:cNvSpPr>
          <p:nvPr>
            <p:ph type="ctrTitle"/>
          </p:nvPr>
        </p:nvSpPr>
        <p:spPr>
          <a:xfrm>
            <a:off x="7248129" y="1427930"/>
            <a:ext cx="4320480"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7248129" y="2676797"/>
            <a:ext cx="4320481" cy="2500312"/>
          </a:xfrm>
        </p:spPr>
        <p:txBody>
          <a:bodyPr/>
          <a:lstStyle>
            <a:lvl1pPr marL="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63213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CD63A3-5952-0F4F-A08C-AD870E9F42A6}"/>
              </a:ext>
            </a:extLst>
          </p:cNvPr>
          <p:cNvPicPr>
            <a:picLocks noChangeAspect="1"/>
          </p:cNvPicPr>
          <p:nvPr userDrawn="1"/>
        </p:nvPicPr>
        <p:blipFill rotWithShape="1">
          <a:blip r:embed="rId2"/>
          <a:srcRect/>
          <a:stretch/>
        </p:blipFill>
        <p:spPr>
          <a:xfrm>
            <a:off x="7768462" y="1484784"/>
            <a:ext cx="239245" cy="720081"/>
          </a:xfrm>
          <a:prstGeom prst="rect">
            <a:avLst/>
          </a:prstGeom>
        </p:spPr>
      </p:pic>
      <p:pic>
        <p:nvPicPr>
          <p:cNvPr id="5" name="Picture 4" descr="A picture containing indoor, pot, table, food&#10;&#10;Description automatically generated">
            <a:extLst>
              <a:ext uri="{FF2B5EF4-FFF2-40B4-BE49-F238E27FC236}">
                <a16:creationId xmlns:a16="http://schemas.microsoft.com/office/drawing/2014/main" id="{76CE363F-EF1D-1C43-A8AA-7380A0A0A4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4159" y="-22656"/>
            <a:ext cx="6593748" cy="6880656"/>
          </a:xfrm>
          <a:prstGeom prst="rect">
            <a:avLst/>
          </a:prstGeom>
        </p:spPr>
      </p:pic>
      <p:pic>
        <p:nvPicPr>
          <p:cNvPr id="7" name="Picture 6">
            <a:extLst>
              <a:ext uri="{FF2B5EF4-FFF2-40B4-BE49-F238E27FC236}">
                <a16:creationId xmlns:a16="http://schemas.microsoft.com/office/drawing/2014/main" id="{AA07BE7F-2322-6A49-A2F3-3B5628987857}"/>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85700" b="64077"/>
          <a:stretch/>
        </p:blipFill>
        <p:spPr>
          <a:xfrm>
            <a:off x="-34159" y="-22656"/>
            <a:ext cx="1107833" cy="3381873"/>
          </a:xfrm>
          <a:prstGeom prst="rect">
            <a:avLst/>
          </a:prstGeom>
        </p:spPr>
      </p:pic>
      <p:pic>
        <p:nvPicPr>
          <p:cNvPr id="8" name="Picture 7">
            <a:extLst>
              <a:ext uri="{FF2B5EF4-FFF2-40B4-BE49-F238E27FC236}">
                <a16:creationId xmlns:a16="http://schemas.microsoft.com/office/drawing/2014/main" id="{2914BC59-B39A-524E-A4B8-51F83B1F5F94}"/>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69204" b="45219"/>
          <a:stretch/>
        </p:blipFill>
        <p:spPr>
          <a:xfrm>
            <a:off x="-34160" y="1700808"/>
            <a:ext cx="2385744" cy="5157193"/>
          </a:xfrm>
          <a:prstGeom prst="rect">
            <a:avLst/>
          </a:prstGeom>
        </p:spPr>
      </p:pic>
      <p:sp>
        <p:nvSpPr>
          <p:cNvPr id="2" name="Title 1"/>
          <p:cNvSpPr>
            <a:spLocks noGrp="1"/>
          </p:cNvSpPr>
          <p:nvPr>
            <p:ph type="title"/>
          </p:nvPr>
        </p:nvSpPr>
        <p:spPr>
          <a:xfrm>
            <a:off x="8166004" y="145464"/>
            <a:ext cx="3791477" cy="1894957"/>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166115" y="2420888"/>
            <a:ext cx="3791367" cy="3919210"/>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28CACD9C-54BC-334A-89EB-4529364B198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6510" t="11239" b="80115"/>
          <a:stretch/>
        </p:blipFill>
        <p:spPr>
          <a:xfrm>
            <a:off x="7768462" y="1460550"/>
            <a:ext cx="239245" cy="720081"/>
          </a:xfrm>
          <a:prstGeom prst="rect">
            <a:avLst/>
          </a:prstGeom>
        </p:spPr>
      </p:pic>
    </p:spTree>
    <p:extLst>
      <p:ext uri="{BB962C8B-B14F-4D97-AF65-F5344CB8AC3E}">
        <p14:creationId xmlns:p14="http://schemas.microsoft.com/office/powerpoint/2010/main" val="46322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Image 01">
    <p:spTree>
      <p:nvGrpSpPr>
        <p:cNvPr id="1" name=""/>
        <p:cNvGrpSpPr/>
        <p:nvPr/>
      </p:nvGrpSpPr>
      <p:grpSpPr>
        <a:xfrm>
          <a:off x="0" y="0"/>
          <a:ext cx="0" cy="0"/>
          <a:chOff x="0" y="0"/>
          <a:chExt cx="0" cy="0"/>
        </a:xfrm>
      </p:grpSpPr>
      <p:pic>
        <p:nvPicPr>
          <p:cNvPr id="9" name="Picture 8" descr="A person sitting at a table using a computer&#10;&#10;Description automatically generated">
            <a:extLst>
              <a:ext uri="{FF2B5EF4-FFF2-40B4-BE49-F238E27FC236}">
                <a16:creationId xmlns:a16="http://schemas.microsoft.com/office/drawing/2014/main" id="{FBE163FB-8929-D94F-BB62-0A440330D3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6036" y="0"/>
            <a:ext cx="7035965"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4562" t="7780" b="77522"/>
          <a:stretch/>
        </p:blipFill>
        <p:spPr>
          <a:xfrm>
            <a:off x="1" y="548681"/>
            <a:ext cx="372759" cy="1224135"/>
          </a:xfrm>
          <a:prstGeom prst="rect">
            <a:avLst/>
          </a:prstGeom>
        </p:spPr>
      </p:pic>
    </p:spTree>
    <p:extLst>
      <p:ext uri="{BB962C8B-B14F-4D97-AF65-F5344CB8AC3E}">
        <p14:creationId xmlns:p14="http://schemas.microsoft.com/office/powerpoint/2010/main" val="316947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amp; Image 01">
    <p:spTree>
      <p:nvGrpSpPr>
        <p:cNvPr id="1" name=""/>
        <p:cNvGrpSpPr/>
        <p:nvPr/>
      </p:nvGrpSpPr>
      <p:grpSpPr>
        <a:xfrm>
          <a:off x="0" y="0"/>
          <a:ext cx="0" cy="0"/>
          <a:chOff x="0" y="0"/>
          <a:chExt cx="0" cy="0"/>
        </a:xfrm>
      </p:grpSpPr>
      <p:pic>
        <p:nvPicPr>
          <p:cNvPr id="2050" name="Picture 2" descr="C:\Users\FrancescaM\Downloads\rawpixel-760028-unsplas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7655" y="0"/>
            <a:ext cx="542434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4562" t="7780" b="77522"/>
          <a:stretch/>
        </p:blipFill>
        <p:spPr>
          <a:xfrm>
            <a:off x="1" y="548681"/>
            <a:ext cx="372759" cy="1224135"/>
          </a:xfrm>
          <a:prstGeom prst="rect">
            <a:avLst/>
          </a:prstGeom>
        </p:spPr>
      </p:pic>
    </p:spTree>
    <p:extLst>
      <p:ext uri="{BB962C8B-B14F-4D97-AF65-F5344CB8AC3E}">
        <p14:creationId xmlns:p14="http://schemas.microsoft.com/office/powerpoint/2010/main" val="78671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9525124"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9525123"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499E3A01-714D-6448-BFE5-41A66C9E1B76}"/>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9956496" y="0"/>
            <a:ext cx="2235505" cy="1712682"/>
          </a:xfrm>
          <a:prstGeom prst="rect">
            <a:avLst/>
          </a:prstGeom>
        </p:spPr>
      </p:pic>
      <p:pic>
        <p:nvPicPr>
          <p:cNvPr id="6" name="Picture 5">
            <a:extLst>
              <a:ext uri="{FF2B5EF4-FFF2-40B4-BE49-F238E27FC236}">
                <a16:creationId xmlns:a16="http://schemas.microsoft.com/office/drawing/2014/main" id="{99F91D86-43C8-2C40-92D9-FE9ED9E09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1" y="548681"/>
            <a:ext cx="372759" cy="1224135"/>
          </a:xfrm>
          <a:prstGeom prst="rect">
            <a:avLst/>
          </a:prstGeom>
        </p:spPr>
      </p:pic>
    </p:spTree>
    <p:extLst>
      <p:ext uri="{BB962C8B-B14F-4D97-AF65-F5344CB8AC3E}">
        <p14:creationId xmlns:p14="http://schemas.microsoft.com/office/powerpoint/2010/main" val="33564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9525124"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60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499E3A01-714D-6448-BFE5-41A66C9E1B76}"/>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9956496" y="0"/>
            <a:ext cx="2235505" cy="1712682"/>
          </a:xfrm>
          <a:prstGeom prst="rect">
            <a:avLst/>
          </a:prstGeom>
        </p:spPr>
      </p:pic>
      <p:sp>
        <p:nvSpPr>
          <p:cNvPr id="8" name="Content Placeholder 2">
            <a:extLst>
              <a:ext uri="{FF2B5EF4-FFF2-40B4-BE49-F238E27FC236}">
                <a16:creationId xmlns:a16="http://schemas.microsoft.com/office/drawing/2014/main" id="{AA826110-2867-8E41-996F-7FF8A4EA5AAA}"/>
              </a:ext>
            </a:extLst>
          </p:cNvPr>
          <p:cNvSpPr>
            <a:spLocks noGrp="1"/>
          </p:cNvSpPr>
          <p:nvPr>
            <p:ph idx="10"/>
          </p:nvPr>
        </p:nvSpPr>
        <p:spPr>
          <a:xfrm>
            <a:off x="5396493" y="1772816"/>
            <a:ext cx="4560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1DCD028A-F7A3-2C4A-859C-49115F46E1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1" y="548681"/>
            <a:ext cx="372759" cy="1224135"/>
          </a:xfrm>
          <a:prstGeom prst="rect">
            <a:avLst/>
          </a:prstGeom>
        </p:spPr>
      </p:pic>
    </p:spTree>
    <p:extLst>
      <p:ext uri="{BB962C8B-B14F-4D97-AF65-F5344CB8AC3E}">
        <p14:creationId xmlns:p14="http://schemas.microsoft.com/office/powerpoint/2010/main" val="17073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69" y="0"/>
            <a:ext cx="11135784" cy="1462910"/>
          </a:xfrm>
        </p:spPr>
        <p:txBody>
          <a:bodyPr anchor="b"/>
          <a:lstStyle>
            <a:lvl1pPr>
              <a:defRPr>
                <a:solidFill>
                  <a:schemeClr val="tx1"/>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2051B4AA-E633-D14C-9598-9549895837BA}"/>
              </a:ext>
            </a:extLst>
          </p:cNvPr>
          <p:cNvSpPr>
            <a:spLocks noGrp="1"/>
          </p:cNvSpPr>
          <p:nvPr>
            <p:ph type="pic" sz="quarter" idx="10"/>
          </p:nvPr>
        </p:nvSpPr>
        <p:spPr>
          <a:xfrm>
            <a:off x="431800" y="1628776"/>
            <a:ext cx="11135784" cy="4968875"/>
          </a:xfrm>
        </p:spPr>
        <p:txBody>
          <a:bodyPr/>
          <a:lstStyle/>
          <a:p>
            <a:endParaRPr lang="en-US" dirty="0"/>
          </a:p>
        </p:txBody>
      </p:sp>
      <p:pic>
        <p:nvPicPr>
          <p:cNvPr id="6" name="Picture 5">
            <a:extLst>
              <a:ext uri="{FF2B5EF4-FFF2-40B4-BE49-F238E27FC236}">
                <a16:creationId xmlns:a16="http://schemas.microsoft.com/office/drawing/2014/main" id="{1C7E08E7-50A8-7D43-AD0D-39D8B35B7E0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1" y="548681"/>
            <a:ext cx="372759" cy="1224135"/>
          </a:xfrm>
          <a:prstGeom prst="rect">
            <a:avLst/>
          </a:prstGeom>
        </p:spPr>
      </p:pic>
    </p:spTree>
    <p:extLst>
      <p:ext uri="{BB962C8B-B14F-4D97-AF65-F5344CB8AC3E}">
        <p14:creationId xmlns:p14="http://schemas.microsoft.com/office/powerpoint/2010/main" val="184453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D4FE96-E977-CA42-84C2-06E606D305DA}"/>
              </a:ext>
            </a:extLst>
          </p:cNvPr>
          <p:cNvSpPr/>
          <p:nvPr userDrawn="1"/>
        </p:nvSpPr>
        <p:spPr bwMode="auto">
          <a:xfrm>
            <a:off x="0" y="-2922"/>
            <a:ext cx="12192000" cy="52322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2171933"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070405" y="3858126"/>
            <a:ext cx="2120107"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369332"/>
          </a:xfrm>
          <a:prstGeom prst="rect">
            <a:avLst/>
          </a:prstGeom>
          <a:noFill/>
        </p:spPr>
        <p:txBody>
          <a:bodyPr wrap="none" rtlCol="0">
            <a:spAutoFit/>
          </a:bodyPr>
          <a:lstStyle/>
          <a:p>
            <a:endParaRPr lang="en-US" sz="1800" dirty="0"/>
          </a:p>
        </p:txBody>
      </p:sp>
      <p:sp>
        <p:nvSpPr>
          <p:cNvPr id="2" name="Title 1"/>
          <p:cNvSpPr>
            <a:spLocks noGrp="1"/>
          </p:cNvSpPr>
          <p:nvPr>
            <p:ph type="title"/>
          </p:nvPr>
        </p:nvSpPr>
        <p:spPr>
          <a:xfrm>
            <a:off x="612576" y="2051514"/>
            <a:ext cx="3791477" cy="1894957"/>
          </a:xfrm>
        </p:spPr>
        <p:txBody>
          <a:bodyPr anchor="t"/>
          <a:lstStyle>
            <a:lvl1pPr algn="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344762" y="2146063"/>
            <a:ext cx="5071719" cy="38119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1615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12233" y="3068639"/>
            <a:ext cx="672041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527051" y="4077072"/>
            <a:ext cx="672041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en-US" altLang="en-US" dirty="0"/>
          </a:p>
        </p:txBody>
      </p:sp>
    </p:spTree>
    <p:extLst>
      <p:ext uri="{BB962C8B-B14F-4D97-AF65-F5344CB8AC3E}">
        <p14:creationId xmlns:p14="http://schemas.microsoft.com/office/powerpoint/2010/main" val="4211384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9CC781-2CCD-E84C-812F-91FB9E869430}"/>
              </a:ext>
            </a:extLst>
          </p:cNvPr>
          <p:cNvSpPr>
            <a:spLocks noGrp="1"/>
          </p:cNvSpPr>
          <p:nvPr>
            <p:ph type="ctrTitle"/>
          </p:nvPr>
        </p:nvSpPr>
        <p:spPr>
          <a:xfrm>
            <a:off x="1224949" y="260648"/>
            <a:ext cx="5099984" cy="1008112"/>
          </a:xfrm>
        </p:spPr>
        <p:txBody>
          <a:bodyPr/>
          <a:lstStyle/>
          <a:p>
            <a:r>
              <a:rPr lang="en-US" dirty="0"/>
              <a:t>Local Authority Internal Audit Forum</a:t>
            </a:r>
            <a:br>
              <a:rPr lang="en-US" dirty="0"/>
            </a:br>
            <a:br>
              <a:rPr lang="en-US" dirty="0"/>
            </a:br>
            <a:r>
              <a:rPr lang="en-US" dirty="0"/>
              <a:t>Risk in Focus 2021</a:t>
            </a:r>
          </a:p>
        </p:txBody>
      </p:sp>
      <p:sp>
        <p:nvSpPr>
          <p:cNvPr id="8" name="Subtitle 7">
            <a:extLst>
              <a:ext uri="{FF2B5EF4-FFF2-40B4-BE49-F238E27FC236}">
                <a16:creationId xmlns:a16="http://schemas.microsoft.com/office/drawing/2014/main" id="{463465DB-6E7A-014E-A9EE-5429B097CB33}"/>
              </a:ext>
            </a:extLst>
          </p:cNvPr>
          <p:cNvSpPr>
            <a:spLocks noGrp="1"/>
          </p:cNvSpPr>
          <p:nvPr>
            <p:ph type="subTitle" idx="1"/>
          </p:nvPr>
        </p:nvSpPr>
        <p:spPr/>
        <p:txBody>
          <a:bodyPr/>
          <a:lstStyle/>
          <a:p>
            <a:r>
              <a:rPr lang="en-US" dirty="0"/>
              <a:t>Liz Sandwith CFIIA</a:t>
            </a:r>
          </a:p>
          <a:p>
            <a:r>
              <a:rPr lang="en-US" dirty="0"/>
              <a:t>Chief Professional Practices Adviser</a:t>
            </a:r>
          </a:p>
          <a:p>
            <a:r>
              <a:rPr lang="en-US" dirty="0"/>
              <a:t>28 October 2020</a:t>
            </a:r>
          </a:p>
        </p:txBody>
      </p:sp>
    </p:spTree>
    <p:extLst>
      <p:ext uri="{BB962C8B-B14F-4D97-AF65-F5344CB8AC3E}">
        <p14:creationId xmlns:p14="http://schemas.microsoft.com/office/powerpoint/2010/main" val="360201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84752-97F7-4A1D-B5BA-E263E0D1EC61}"/>
              </a:ext>
            </a:extLst>
          </p:cNvPr>
          <p:cNvSpPr>
            <a:spLocks noGrp="1"/>
          </p:cNvSpPr>
          <p:nvPr>
            <p:ph type="title"/>
          </p:nvPr>
        </p:nvSpPr>
        <p:spPr>
          <a:xfrm>
            <a:off x="431369" y="0"/>
            <a:ext cx="9933655" cy="1462910"/>
          </a:xfrm>
        </p:spPr>
        <p:txBody>
          <a:bodyPr/>
          <a:lstStyle/>
          <a:p>
            <a:r>
              <a:rPr lang="en-GB" dirty="0"/>
              <a:t>Liquidity risk and cost-cutting amid depressed demand</a:t>
            </a:r>
          </a:p>
        </p:txBody>
      </p:sp>
      <p:sp>
        <p:nvSpPr>
          <p:cNvPr id="3" name="Content Placeholder 2">
            <a:extLst>
              <a:ext uri="{FF2B5EF4-FFF2-40B4-BE49-F238E27FC236}">
                <a16:creationId xmlns:a16="http://schemas.microsoft.com/office/drawing/2014/main" id="{2BB6026D-B035-40F7-B22A-AB5022483279}"/>
              </a:ext>
            </a:extLst>
          </p:cNvPr>
          <p:cNvSpPr>
            <a:spLocks noGrp="1"/>
          </p:cNvSpPr>
          <p:nvPr>
            <p:ph idx="1"/>
          </p:nvPr>
        </p:nvSpPr>
        <p:spPr>
          <a:xfrm>
            <a:off x="431372" y="1772816"/>
            <a:ext cx="5361654" cy="4824536"/>
          </a:xfrm>
        </p:spPr>
        <p:txBody>
          <a:bodyPr/>
          <a:lstStyle/>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Financial, capital and liquidity risk has jumped up the agenda with more than two in five (42%) of CAEs surveyed who said that it’s in their top five risks – a 40% increase on last year.</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This is a likely consequence of the timing of the survey in March, when the coronavirus outbreak reached Europe and short term liquidity risk spiked.</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Short-term risks may abate by 2021 but board/audit committee could seek treasury audits to confirm risks are being managed.</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In the medium-term internal audit can add value in helping to rein in costs and supporting the organisation analysing business operation for gaps and inefficiencies to deliver savings.</a:t>
            </a:r>
          </a:p>
          <a:p>
            <a:endParaRPr lang="en-GB" dirty="0"/>
          </a:p>
        </p:txBody>
      </p:sp>
      <p:pic>
        <p:nvPicPr>
          <p:cNvPr id="5" name="Picture 4">
            <a:extLst>
              <a:ext uri="{FF2B5EF4-FFF2-40B4-BE49-F238E27FC236}">
                <a16:creationId xmlns:a16="http://schemas.microsoft.com/office/drawing/2014/main" id="{78B194BC-F6BC-469D-A7D0-B4815960A86D}"/>
              </a:ext>
            </a:extLst>
          </p:cNvPr>
          <p:cNvPicPr>
            <a:picLocks noChangeAspect="1"/>
          </p:cNvPicPr>
          <p:nvPr/>
        </p:nvPicPr>
        <p:blipFill>
          <a:blip r:embed="rId2"/>
          <a:stretch>
            <a:fillRect/>
          </a:stretch>
        </p:blipFill>
        <p:spPr>
          <a:xfrm>
            <a:off x="4179771" y="5771680"/>
            <a:ext cx="1126824" cy="968590"/>
          </a:xfrm>
          <a:prstGeom prst="rect">
            <a:avLst/>
          </a:prstGeom>
        </p:spPr>
      </p:pic>
      <p:pic>
        <p:nvPicPr>
          <p:cNvPr id="6" name="Picture 5">
            <a:extLst>
              <a:ext uri="{FF2B5EF4-FFF2-40B4-BE49-F238E27FC236}">
                <a16:creationId xmlns:a16="http://schemas.microsoft.com/office/drawing/2014/main" id="{2675B0CD-9C92-4413-A3B3-B836A2BC54DC}"/>
              </a:ext>
            </a:extLst>
          </p:cNvPr>
          <p:cNvPicPr>
            <a:picLocks noChangeAspect="1"/>
          </p:cNvPicPr>
          <p:nvPr/>
        </p:nvPicPr>
        <p:blipFill>
          <a:blip r:embed="rId3"/>
          <a:stretch>
            <a:fillRect/>
          </a:stretch>
        </p:blipFill>
        <p:spPr>
          <a:xfrm>
            <a:off x="6651705" y="1742648"/>
            <a:ext cx="2060959" cy="2576199"/>
          </a:xfrm>
          <a:prstGeom prst="rect">
            <a:avLst/>
          </a:prstGeom>
        </p:spPr>
      </p:pic>
      <p:sp>
        <p:nvSpPr>
          <p:cNvPr id="8" name="TextBox 7">
            <a:extLst>
              <a:ext uri="{FF2B5EF4-FFF2-40B4-BE49-F238E27FC236}">
                <a16:creationId xmlns:a16="http://schemas.microsoft.com/office/drawing/2014/main" id="{E40B7EF3-C17C-4FA8-9D4E-ADDD492E3804}"/>
              </a:ext>
            </a:extLst>
          </p:cNvPr>
          <p:cNvSpPr txBox="1"/>
          <p:nvPr/>
        </p:nvSpPr>
        <p:spPr>
          <a:xfrm>
            <a:off x="9142908" y="1861196"/>
            <a:ext cx="2617720" cy="1169551"/>
          </a:xfrm>
          <a:prstGeom prst="rect">
            <a:avLst/>
          </a:prstGeom>
          <a:noFill/>
          <a:ln>
            <a:solidFill>
              <a:schemeClr val="accent1"/>
            </a:solidFill>
          </a:ln>
        </p:spPr>
        <p:txBody>
          <a:bodyPr wrap="square">
            <a:spAutoFit/>
          </a:bodyPr>
          <a:lstStyle/>
          <a:p>
            <a:r>
              <a:rPr lang="en-GB" sz="1400" dirty="0"/>
              <a:t>Can internal audit help the authority identify operational efficiencies and gaps that can be closed to make long-term cost savings? </a:t>
            </a:r>
          </a:p>
        </p:txBody>
      </p:sp>
      <p:sp>
        <p:nvSpPr>
          <p:cNvPr id="10" name="TextBox 9">
            <a:extLst>
              <a:ext uri="{FF2B5EF4-FFF2-40B4-BE49-F238E27FC236}">
                <a16:creationId xmlns:a16="http://schemas.microsoft.com/office/drawing/2014/main" id="{A7E9164D-6A75-408D-BC61-1DD2A97552B1}"/>
              </a:ext>
            </a:extLst>
          </p:cNvPr>
          <p:cNvSpPr txBox="1"/>
          <p:nvPr/>
        </p:nvSpPr>
        <p:spPr>
          <a:xfrm>
            <a:off x="9155720" y="3242478"/>
            <a:ext cx="2617720" cy="1169551"/>
          </a:xfrm>
          <a:prstGeom prst="rect">
            <a:avLst/>
          </a:prstGeom>
          <a:noFill/>
          <a:ln>
            <a:solidFill>
              <a:schemeClr val="accent1"/>
            </a:solidFill>
          </a:ln>
        </p:spPr>
        <p:txBody>
          <a:bodyPr wrap="square">
            <a:spAutoFit/>
          </a:bodyPr>
          <a:lstStyle/>
          <a:p>
            <a:r>
              <a:rPr lang="en-GB" sz="1400" dirty="0"/>
              <a:t>Have longer-term liquidity and financial risks been addressed, such as access to necessary refinancing when loan and bond terms expire? </a:t>
            </a:r>
          </a:p>
        </p:txBody>
      </p:sp>
      <p:sp>
        <p:nvSpPr>
          <p:cNvPr id="12" name="TextBox 11">
            <a:extLst>
              <a:ext uri="{FF2B5EF4-FFF2-40B4-BE49-F238E27FC236}">
                <a16:creationId xmlns:a16="http://schemas.microsoft.com/office/drawing/2014/main" id="{38D6340A-F960-4661-8C84-C79E95AFC06A}"/>
              </a:ext>
            </a:extLst>
          </p:cNvPr>
          <p:cNvSpPr txBox="1"/>
          <p:nvPr/>
        </p:nvSpPr>
        <p:spPr>
          <a:xfrm>
            <a:off x="6198710" y="5643245"/>
            <a:ext cx="2617719" cy="954107"/>
          </a:xfrm>
          <a:prstGeom prst="rect">
            <a:avLst/>
          </a:prstGeom>
          <a:noFill/>
          <a:ln>
            <a:solidFill>
              <a:schemeClr val="accent1"/>
            </a:solidFill>
          </a:ln>
        </p:spPr>
        <p:txBody>
          <a:bodyPr wrap="square">
            <a:spAutoFit/>
          </a:bodyPr>
          <a:lstStyle/>
          <a:p>
            <a:r>
              <a:rPr lang="en-GB" sz="1400" dirty="0"/>
              <a:t>How successful have the treasury and CFO been in their efforts to manage the authority’s liquidity risks? </a:t>
            </a:r>
          </a:p>
        </p:txBody>
      </p:sp>
      <p:pic>
        <p:nvPicPr>
          <p:cNvPr id="14" name="Picture 13">
            <a:extLst>
              <a:ext uri="{FF2B5EF4-FFF2-40B4-BE49-F238E27FC236}">
                <a16:creationId xmlns:a16="http://schemas.microsoft.com/office/drawing/2014/main" id="{5C4F0024-747B-46DC-B6B7-03FD365E50B3}"/>
              </a:ext>
            </a:extLst>
          </p:cNvPr>
          <p:cNvPicPr>
            <a:picLocks noChangeAspect="1"/>
          </p:cNvPicPr>
          <p:nvPr/>
        </p:nvPicPr>
        <p:blipFill>
          <a:blip r:embed="rId4"/>
          <a:stretch>
            <a:fillRect/>
          </a:stretch>
        </p:blipFill>
        <p:spPr>
          <a:xfrm>
            <a:off x="7029152" y="4442248"/>
            <a:ext cx="877629" cy="1077595"/>
          </a:xfrm>
          <a:prstGeom prst="rect">
            <a:avLst/>
          </a:prstGeom>
        </p:spPr>
      </p:pic>
      <p:sp>
        <p:nvSpPr>
          <p:cNvPr id="11" name="TextBox 10">
            <a:extLst>
              <a:ext uri="{FF2B5EF4-FFF2-40B4-BE49-F238E27FC236}">
                <a16:creationId xmlns:a16="http://schemas.microsoft.com/office/drawing/2014/main" id="{89A17376-1A9A-4A47-A44D-FF757AC85798}"/>
              </a:ext>
            </a:extLst>
          </p:cNvPr>
          <p:cNvSpPr txBox="1"/>
          <p:nvPr/>
        </p:nvSpPr>
        <p:spPr>
          <a:xfrm>
            <a:off x="9155720" y="4611231"/>
            <a:ext cx="2682201" cy="1384995"/>
          </a:xfrm>
          <a:prstGeom prst="rect">
            <a:avLst/>
          </a:prstGeom>
          <a:noFill/>
          <a:ln>
            <a:solidFill>
              <a:schemeClr val="accent1"/>
            </a:solidFill>
          </a:ln>
        </p:spPr>
        <p:txBody>
          <a:bodyPr wrap="square">
            <a:spAutoFit/>
          </a:bodyPr>
          <a:lstStyle/>
          <a:p>
            <a:r>
              <a:rPr lang="en-GB" sz="1400" dirty="0"/>
              <a:t>Has senior management made or proposed cost-cutting measures? If so, to what extent are these likely to cause disruptions and has this been accounted for? </a:t>
            </a:r>
          </a:p>
        </p:txBody>
      </p:sp>
    </p:spTree>
    <p:extLst>
      <p:ext uri="{BB962C8B-B14F-4D97-AF65-F5344CB8AC3E}">
        <p14:creationId xmlns:p14="http://schemas.microsoft.com/office/powerpoint/2010/main" val="243348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A651-CC6F-435C-87B5-5077FE936A67}"/>
              </a:ext>
            </a:extLst>
          </p:cNvPr>
          <p:cNvSpPr>
            <a:spLocks noGrp="1"/>
          </p:cNvSpPr>
          <p:nvPr>
            <p:ph type="title"/>
          </p:nvPr>
        </p:nvSpPr>
        <p:spPr>
          <a:xfrm>
            <a:off x="431369" y="0"/>
            <a:ext cx="10393593" cy="1462910"/>
          </a:xfrm>
        </p:spPr>
        <p:txBody>
          <a:bodyPr/>
          <a:lstStyle/>
          <a:p>
            <a:r>
              <a:rPr lang="en-GB" dirty="0"/>
              <a:t>Managing talent, staff wellbeing and diversity challenges</a:t>
            </a:r>
          </a:p>
        </p:txBody>
      </p:sp>
      <p:sp>
        <p:nvSpPr>
          <p:cNvPr id="3" name="Content Placeholder 2">
            <a:extLst>
              <a:ext uri="{FF2B5EF4-FFF2-40B4-BE49-F238E27FC236}">
                <a16:creationId xmlns:a16="http://schemas.microsoft.com/office/drawing/2014/main" id="{569DA0D2-2C16-4407-9673-8026288257F0}"/>
              </a:ext>
            </a:extLst>
          </p:cNvPr>
          <p:cNvSpPr>
            <a:spLocks noGrp="1"/>
          </p:cNvSpPr>
          <p:nvPr>
            <p:ph idx="1"/>
          </p:nvPr>
        </p:nvSpPr>
        <p:spPr>
          <a:xfrm>
            <a:off x="431371" y="1772816"/>
            <a:ext cx="6188447" cy="4824536"/>
          </a:xfrm>
        </p:spPr>
        <p:txBody>
          <a:bodyPr/>
          <a:lstStyle/>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Managing talent, staff wellbeing and diversity challenges has risen up the agenda, with more than one in three (35%) citing ‘Human capital and talent management’ as a top five risk, compared with around one in four (27%) who said the same a year ago. </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The pandemic has accelerated the evolution of flexible working arrangements.</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Health and safety saw a 70% year-on-year increase in the numbers of businesses citing it as a priority. Almost one in five participants (17%) said it was a top five risk, compared with only 10% a year ago.</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Making workplaces COVID secure, mental wellbeing of staff during prolonged isolation and the renewed significance of the diversity agenda.</a:t>
            </a:r>
          </a:p>
          <a:p>
            <a:pPr marL="285750" indent="-285750">
              <a:lnSpc>
                <a:spcPct val="108000"/>
              </a:lnSpc>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4EC50D88-8540-4D1F-AB75-0FDA356102E1}"/>
              </a:ext>
            </a:extLst>
          </p:cNvPr>
          <p:cNvPicPr>
            <a:picLocks noChangeAspect="1"/>
          </p:cNvPicPr>
          <p:nvPr/>
        </p:nvPicPr>
        <p:blipFill>
          <a:blip r:embed="rId2"/>
          <a:stretch>
            <a:fillRect/>
          </a:stretch>
        </p:blipFill>
        <p:spPr>
          <a:xfrm>
            <a:off x="5247823" y="5712128"/>
            <a:ext cx="1142025" cy="1097791"/>
          </a:xfrm>
          <a:prstGeom prst="rect">
            <a:avLst/>
          </a:prstGeom>
        </p:spPr>
      </p:pic>
      <p:pic>
        <p:nvPicPr>
          <p:cNvPr id="9" name="Picture 8">
            <a:extLst>
              <a:ext uri="{FF2B5EF4-FFF2-40B4-BE49-F238E27FC236}">
                <a16:creationId xmlns:a16="http://schemas.microsoft.com/office/drawing/2014/main" id="{C9BFC688-0F0E-43ED-B5C0-D58D5C350CDA}"/>
              </a:ext>
            </a:extLst>
          </p:cNvPr>
          <p:cNvPicPr>
            <a:picLocks noChangeAspect="1"/>
          </p:cNvPicPr>
          <p:nvPr/>
        </p:nvPicPr>
        <p:blipFill>
          <a:blip r:embed="rId3"/>
          <a:stretch>
            <a:fillRect/>
          </a:stretch>
        </p:blipFill>
        <p:spPr>
          <a:xfrm>
            <a:off x="9081029" y="1842148"/>
            <a:ext cx="2882191" cy="2932998"/>
          </a:xfrm>
          <a:prstGeom prst="rect">
            <a:avLst/>
          </a:prstGeom>
        </p:spPr>
      </p:pic>
      <p:sp>
        <p:nvSpPr>
          <p:cNvPr id="11" name="TextBox 10">
            <a:extLst>
              <a:ext uri="{FF2B5EF4-FFF2-40B4-BE49-F238E27FC236}">
                <a16:creationId xmlns:a16="http://schemas.microsoft.com/office/drawing/2014/main" id="{21A05B60-63B0-46C6-B40D-AE563546BA54}"/>
              </a:ext>
            </a:extLst>
          </p:cNvPr>
          <p:cNvSpPr txBox="1"/>
          <p:nvPr/>
        </p:nvSpPr>
        <p:spPr>
          <a:xfrm>
            <a:off x="6577384" y="2796291"/>
            <a:ext cx="2201130" cy="1164077"/>
          </a:xfrm>
          <a:prstGeom prst="rect">
            <a:avLst/>
          </a:prstGeom>
          <a:noFill/>
          <a:ln>
            <a:solidFill>
              <a:schemeClr val="accent1"/>
            </a:solidFill>
          </a:ln>
        </p:spPr>
        <p:txBody>
          <a:bodyPr wrap="square">
            <a:spAutoFit/>
          </a:bodyPr>
          <a:lstStyle/>
          <a:p>
            <a:r>
              <a:rPr lang="en-GB" sz="1400" dirty="0"/>
              <a:t>How does the authority define and manage its human capital and talent management needs and risk? </a:t>
            </a:r>
          </a:p>
        </p:txBody>
      </p:sp>
      <p:pic>
        <p:nvPicPr>
          <p:cNvPr id="13" name="Picture 12">
            <a:extLst>
              <a:ext uri="{FF2B5EF4-FFF2-40B4-BE49-F238E27FC236}">
                <a16:creationId xmlns:a16="http://schemas.microsoft.com/office/drawing/2014/main" id="{23711E16-7236-410E-BED4-298BA513C11C}"/>
              </a:ext>
            </a:extLst>
          </p:cNvPr>
          <p:cNvPicPr>
            <a:picLocks noChangeAspect="1"/>
          </p:cNvPicPr>
          <p:nvPr/>
        </p:nvPicPr>
        <p:blipFill>
          <a:blip r:embed="rId4"/>
          <a:stretch>
            <a:fillRect/>
          </a:stretch>
        </p:blipFill>
        <p:spPr>
          <a:xfrm>
            <a:off x="7238999" y="1545042"/>
            <a:ext cx="877900" cy="1072989"/>
          </a:xfrm>
          <a:prstGeom prst="rect">
            <a:avLst/>
          </a:prstGeom>
        </p:spPr>
      </p:pic>
      <p:sp>
        <p:nvSpPr>
          <p:cNvPr id="15" name="TextBox 14">
            <a:extLst>
              <a:ext uri="{FF2B5EF4-FFF2-40B4-BE49-F238E27FC236}">
                <a16:creationId xmlns:a16="http://schemas.microsoft.com/office/drawing/2014/main" id="{8C271CEE-E59A-41E7-BF56-81CA9DC47A27}"/>
              </a:ext>
            </a:extLst>
          </p:cNvPr>
          <p:cNvSpPr txBox="1"/>
          <p:nvPr/>
        </p:nvSpPr>
        <p:spPr>
          <a:xfrm>
            <a:off x="6577384" y="4082649"/>
            <a:ext cx="2201130" cy="1384995"/>
          </a:xfrm>
          <a:prstGeom prst="rect">
            <a:avLst/>
          </a:prstGeom>
          <a:noFill/>
          <a:ln>
            <a:solidFill>
              <a:schemeClr val="accent1"/>
            </a:solidFill>
          </a:ln>
        </p:spPr>
        <p:txBody>
          <a:bodyPr wrap="square">
            <a:spAutoFit/>
          </a:bodyPr>
          <a:lstStyle/>
          <a:p>
            <a:r>
              <a:rPr lang="en-GB" sz="1400" dirty="0"/>
              <a:t>Is the HR/workforce strategy aligned with the corporate strategy, culture and values and do they inform each other? </a:t>
            </a:r>
          </a:p>
        </p:txBody>
      </p:sp>
      <p:sp>
        <p:nvSpPr>
          <p:cNvPr id="17" name="TextBox 16">
            <a:extLst>
              <a:ext uri="{FF2B5EF4-FFF2-40B4-BE49-F238E27FC236}">
                <a16:creationId xmlns:a16="http://schemas.microsoft.com/office/drawing/2014/main" id="{403D4A00-DC11-47F5-B1A7-32C81F6F0342}"/>
              </a:ext>
            </a:extLst>
          </p:cNvPr>
          <p:cNvSpPr txBox="1"/>
          <p:nvPr/>
        </p:nvSpPr>
        <p:spPr>
          <a:xfrm>
            <a:off x="6577384" y="5611627"/>
            <a:ext cx="2201130" cy="954107"/>
          </a:xfrm>
          <a:prstGeom prst="rect">
            <a:avLst/>
          </a:prstGeom>
          <a:noFill/>
          <a:ln>
            <a:solidFill>
              <a:schemeClr val="accent1"/>
            </a:solidFill>
          </a:ln>
        </p:spPr>
        <p:txBody>
          <a:bodyPr wrap="square">
            <a:spAutoFit/>
          </a:bodyPr>
          <a:lstStyle/>
          <a:p>
            <a:r>
              <a:rPr lang="en-GB" sz="1400" dirty="0"/>
              <a:t>Does the authority’s workforce diversity reflect its publicly espoused values? </a:t>
            </a:r>
          </a:p>
        </p:txBody>
      </p:sp>
      <p:sp>
        <p:nvSpPr>
          <p:cNvPr id="19" name="TextBox 18">
            <a:extLst>
              <a:ext uri="{FF2B5EF4-FFF2-40B4-BE49-F238E27FC236}">
                <a16:creationId xmlns:a16="http://schemas.microsoft.com/office/drawing/2014/main" id="{4B46DB8E-BC58-4045-BBC3-95A080F01F29}"/>
              </a:ext>
            </a:extLst>
          </p:cNvPr>
          <p:cNvSpPr txBox="1"/>
          <p:nvPr/>
        </p:nvSpPr>
        <p:spPr>
          <a:xfrm>
            <a:off x="8962763" y="4965296"/>
            <a:ext cx="3118724" cy="1600438"/>
          </a:xfrm>
          <a:prstGeom prst="rect">
            <a:avLst/>
          </a:prstGeom>
          <a:noFill/>
          <a:ln>
            <a:solidFill>
              <a:schemeClr val="accent1"/>
            </a:solidFill>
          </a:ln>
        </p:spPr>
        <p:txBody>
          <a:bodyPr wrap="square">
            <a:spAutoFit/>
          </a:bodyPr>
          <a:lstStyle/>
          <a:p>
            <a:r>
              <a:rPr lang="en-GB" sz="1400" dirty="0"/>
              <a:t>What processes and policies are in place that ensure the fair treatment of staff? Are there any biases that result in the unequal treatment of workers, especially with regards to race, gender, religion and sexual orientation?</a:t>
            </a:r>
          </a:p>
        </p:txBody>
      </p:sp>
    </p:spTree>
    <p:extLst>
      <p:ext uri="{BB962C8B-B14F-4D97-AF65-F5344CB8AC3E}">
        <p14:creationId xmlns:p14="http://schemas.microsoft.com/office/powerpoint/2010/main" val="127969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6B6D-D61D-46C1-B5E7-F0E944351BE0}"/>
              </a:ext>
            </a:extLst>
          </p:cNvPr>
          <p:cNvSpPr>
            <a:spLocks noGrp="1"/>
          </p:cNvSpPr>
          <p:nvPr>
            <p:ph type="title"/>
          </p:nvPr>
        </p:nvSpPr>
        <p:spPr/>
        <p:txBody>
          <a:bodyPr/>
          <a:lstStyle/>
          <a:p>
            <a:r>
              <a:rPr lang="en-GB" dirty="0"/>
              <a:t>Disaster and crisis preparedness</a:t>
            </a:r>
          </a:p>
        </p:txBody>
      </p:sp>
      <p:sp>
        <p:nvSpPr>
          <p:cNvPr id="4" name="Content Placeholder 2">
            <a:extLst>
              <a:ext uri="{FF2B5EF4-FFF2-40B4-BE49-F238E27FC236}">
                <a16:creationId xmlns:a16="http://schemas.microsoft.com/office/drawing/2014/main" id="{25ACA3C3-4DF4-4D3D-9C31-D6E49F9B41EF}"/>
              </a:ext>
            </a:extLst>
          </p:cNvPr>
          <p:cNvSpPr txBox="1">
            <a:spLocks noGrp="1"/>
          </p:cNvSpPr>
          <p:nvPr>
            <p:ph idx="1"/>
          </p:nvPr>
        </p:nvSpPr>
        <p:spPr bwMode="auto">
          <a:xfrm>
            <a:off x="431800" y="1773238"/>
            <a:ext cx="5717129"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normAutofit/>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For the first time ever, Disasters and crisis response has been included in the survey.</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Over a third of CAEs (34%) cited it as a top five risk to their organisation, reflecting the increased focus on crisis management and business resilience as a result of the coronavirus pandemic.  </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Organisations assessing effectiveness of BCPs, to what extent they were followed and the robustness of the governance around crisis time decision-making.</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Similarly crisis management and planning need to be updated for future pandemics and the more lockdowns that may follow.</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Reputations also have been at stake, with one in four (25%) CAEs citing Communications, management </a:t>
            </a:r>
            <a:br>
              <a:rPr lang="en-GB" altLang="en-US" kern="0" dirty="0">
                <a:cs typeface="Calibri" panose="020F0502020204030204" pitchFamily="34" charset="0"/>
              </a:rPr>
            </a:br>
            <a:r>
              <a:rPr lang="en-GB" altLang="en-US" kern="0" dirty="0">
                <a:cs typeface="Calibri" panose="020F0502020204030204" pitchFamily="34" charset="0"/>
              </a:rPr>
              <a:t>and reputation as a top five risk.</a:t>
            </a:r>
          </a:p>
        </p:txBody>
      </p:sp>
      <p:pic>
        <p:nvPicPr>
          <p:cNvPr id="6" name="Picture 5">
            <a:extLst>
              <a:ext uri="{FF2B5EF4-FFF2-40B4-BE49-F238E27FC236}">
                <a16:creationId xmlns:a16="http://schemas.microsoft.com/office/drawing/2014/main" id="{E64E6CC7-4FCE-4688-8DA7-F3F68434514A}"/>
              </a:ext>
            </a:extLst>
          </p:cNvPr>
          <p:cNvPicPr>
            <a:picLocks noChangeAspect="1"/>
          </p:cNvPicPr>
          <p:nvPr/>
        </p:nvPicPr>
        <p:blipFill>
          <a:blip r:embed="rId2"/>
          <a:stretch>
            <a:fillRect/>
          </a:stretch>
        </p:blipFill>
        <p:spPr>
          <a:xfrm>
            <a:off x="5399350" y="5837114"/>
            <a:ext cx="1152772" cy="1020886"/>
          </a:xfrm>
          <a:prstGeom prst="rect">
            <a:avLst/>
          </a:prstGeom>
        </p:spPr>
      </p:pic>
      <p:pic>
        <p:nvPicPr>
          <p:cNvPr id="5" name="Picture 4">
            <a:extLst>
              <a:ext uri="{FF2B5EF4-FFF2-40B4-BE49-F238E27FC236}">
                <a16:creationId xmlns:a16="http://schemas.microsoft.com/office/drawing/2014/main" id="{8560E714-203A-43DB-A3D6-DD44E13FB7F6}"/>
              </a:ext>
            </a:extLst>
          </p:cNvPr>
          <p:cNvPicPr>
            <a:picLocks noChangeAspect="1"/>
          </p:cNvPicPr>
          <p:nvPr/>
        </p:nvPicPr>
        <p:blipFill>
          <a:blip r:embed="rId3"/>
          <a:stretch>
            <a:fillRect/>
          </a:stretch>
        </p:blipFill>
        <p:spPr>
          <a:xfrm>
            <a:off x="9956494" y="2238097"/>
            <a:ext cx="2202480" cy="3669358"/>
          </a:xfrm>
          <a:prstGeom prst="rect">
            <a:avLst/>
          </a:prstGeom>
        </p:spPr>
      </p:pic>
      <p:pic>
        <p:nvPicPr>
          <p:cNvPr id="8" name="Picture 7">
            <a:extLst>
              <a:ext uri="{FF2B5EF4-FFF2-40B4-BE49-F238E27FC236}">
                <a16:creationId xmlns:a16="http://schemas.microsoft.com/office/drawing/2014/main" id="{BBB37B80-EA11-4ADB-A87B-E199081365EE}"/>
              </a:ext>
            </a:extLst>
          </p:cNvPr>
          <p:cNvPicPr>
            <a:picLocks noChangeAspect="1"/>
          </p:cNvPicPr>
          <p:nvPr/>
        </p:nvPicPr>
        <p:blipFill>
          <a:blip r:embed="rId4"/>
          <a:stretch>
            <a:fillRect/>
          </a:stretch>
        </p:blipFill>
        <p:spPr>
          <a:xfrm>
            <a:off x="7655590" y="1023578"/>
            <a:ext cx="877900" cy="1072989"/>
          </a:xfrm>
          <a:prstGeom prst="rect">
            <a:avLst/>
          </a:prstGeom>
        </p:spPr>
      </p:pic>
      <p:sp>
        <p:nvSpPr>
          <p:cNvPr id="10" name="TextBox 9">
            <a:extLst>
              <a:ext uri="{FF2B5EF4-FFF2-40B4-BE49-F238E27FC236}">
                <a16:creationId xmlns:a16="http://schemas.microsoft.com/office/drawing/2014/main" id="{F1A3B93A-A26C-4EFE-A3BE-157B570EDB75}"/>
              </a:ext>
            </a:extLst>
          </p:cNvPr>
          <p:cNvSpPr txBox="1"/>
          <p:nvPr/>
        </p:nvSpPr>
        <p:spPr>
          <a:xfrm>
            <a:off x="6685541" y="2299810"/>
            <a:ext cx="2951248" cy="738664"/>
          </a:xfrm>
          <a:prstGeom prst="rect">
            <a:avLst/>
          </a:prstGeom>
          <a:noFill/>
          <a:ln>
            <a:solidFill>
              <a:schemeClr val="accent1"/>
            </a:solidFill>
          </a:ln>
        </p:spPr>
        <p:txBody>
          <a:bodyPr wrap="square">
            <a:spAutoFit/>
          </a:bodyPr>
          <a:lstStyle/>
          <a:p>
            <a:r>
              <a:rPr lang="en-GB" sz="1400" dirty="0"/>
              <a:t>How effective was the authority in responding and adapting to the pandemic? </a:t>
            </a:r>
          </a:p>
        </p:txBody>
      </p:sp>
      <p:sp>
        <p:nvSpPr>
          <p:cNvPr id="12" name="TextBox 11">
            <a:extLst>
              <a:ext uri="{FF2B5EF4-FFF2-40B4-BE49-F238E27FC236}">
                <a16:creationId xmlns:a16="http://schemas.microsoft.com/office/drawing/2014/main" id="{A02484E9-C1BB-4FAE-BFBE-09DAEF5B8876}"/>
              </a:ext>
            </a:extLst>
          </p:cNvPr>
          <p:cNvSpPr txBox="1"/>
          <p:nvPr/>
        </p:nvSpPr>
        <p:spPr>
          <a:xfrm>
            <a:off x="6685542" y="3277503"/>
            <a:ext cx="2951247" cy="1815882"/>
          </a:xfrm>
          <a:prstGeom prst="rect">
            <a:avLst/>
          </a:prstGeom>
          <a:noFill/>
          <a:ln>
            <a:solidFill>
              <a:schemeClr val="accent1"/>
            </a:solidFill>
          </a:ln>
        </p:spPr>
        <p:txBody>
          <a:bodyPr wrap="square">
            <a:spAutoFit/>
          </a:bodyPr>
          <a:lstStyle/>
          <a:p>
            <a:r>
              <a:rPr lang="en-GB" sz="1400" dirty="0"/>
              <a:t>Has the business continuity plan been updated to include a global pandemic scenario and its related challenges? Does the plan now include and cover all possible external risk events? Are the various scenarios and BCP arrangements tested? </a:t>
            </a:r>
          </a:p>
        </p:txBody>
      </p:sp>
      <p:sp>
        <p:nvSpPr>
          <p:cNvPr id="14" name="TextBox 13">
            <a:extLst>
              <a:ext uri="{FF2B5EF4-FFF2-40B4-BE49-F238E27FC236}">
                <a16:creationId xmlns:a16="http://schemas.microsoft.com/office/drawing/2014/main" id="{BA1A7367-C1BD-44AF-BDDA-68C40ECC43A2}"/>
              </a:ext>
            </a:extLst>
          </p:cNvPr>
          <p:cNvSpPr txBox="1"/>
          <p:nvPr/>
        </p:nvSpPr>
        <p:spPr>
          <a:xfrm>
            <a:off x="6685541" y="5332414"/>
            <a:ext cx="2995053" cy="1169551"/>
          </a:xfrm>
          <a:prstGeom prst="rect">
            <a:avLst/>
          </a:prstGeom>
          <a:noFill/>
          <a:ln>
            <a:solidFill>
              <a:schemeClr val="accent1"/>
            </a:solidFill>
          </a:ln>
        </p:spPr>
        <p:txBody>
          <a:bodyPr wrap="square">
            <a:spAutoFit/>
          </a:bodyPr>
          <a:lstStyle/>
          <a:p>
            <a:r>
              <a:rPr lang="en-GB" sz="1400" dirty="0"/>
              <a:t>Are crisis communications procedures set out in the BCP that apply to both staff and external stakeholders such as customers, suppliers and stakeholders? </a:t>
            </a:r>
          </a:p>
        </p:txBody>
      </p:sp>
    </p:spTree>
    <p:extLst>
      <p:ext uri="{BB962C8B-B14F-4D97-AF65-F5344CB8AC3E}">
        <p14:creationId xmlns:p14="http://schemas.microsoft.com/office/powerpoint/2010/main" val="26501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D4DD-0D71-4714-88DB-50E24FD366D0}"/>
              </a:ext>
            </a:extLst>
          </p:cNvPr>
          <p:cNvSpPr>
            <a:spLocks noGrp="1"/>
          </p:cNvSpPr>
          <p:nvPr>
            <p:ph type="title"/>
          </p:nvPr>
        </p:nvSpPr>
        <p:spPr>
          <a:xfrm>
            <a:off x="387565" y="0"/>
            <a:ext cx="10448347" cy="1462910"/>
          </a:xfrm>
        </p:spPr>
        <p:txBody>
          <a:bodyPr/>
          <a:lstStyle/>
          <a:p>
            <a:r>
              <a:rPr lang="en-GB" dirty="0"/>
              <a:t>Rising nationalism and social tensions amid unprecedented economic volatility </a:t>
            </a:r>
          </a:p>
        </p:txBody>
      </p:sp>
      <p:sp>
        <p:nvSpPr>
          <p:cNvPr id="3" name="Content Placeholder 2">
            <a:extLst>
              <a:ext uri="{FF2B5EF4-FFF2-40B4-BE49-F238E27FC236}">
                <a16:creationId xmlns:a16="http://schemas.microsoft.com/office/drawing/2014/main" id="{D0B4233D-338D-454E-A2A2-69C2FBD26ADC}"/>
              </a:ext>
            </a:extLst>
          </p:cNvPr>
          <p:cNvSpPr>
            <a:spLocks noGrp="1"/>
          </p:cNvSpPr>
          <p:nvPr>
            <p:ph idx="1"/>
          </p:nvPr>
        </p:nvSpPr>
        <p:spPr>
          <a:xfrm>
            <a:off x="431371" y="1772816"/>
            <a:ext cx="5042395" cy="4824536"/>
          </a:xfrm>
        </p:spPr>
        <p:txBody>
          <a:bodyPr/>
          <a:lstStyle/>
          <a:p>
            <a:pPr marL="285750" indent="-285750">
              <a:lnSpc>
                <a:spcPct val="108000"/>
              </a:lnSpc>
              <a:spcBef>
                <a:spcPts val="600"/>
              </a:spcBef>
              <a:spcAft>
                <a:spcPts val="600"/>
              </a:spcAft>
              <a:buFont typeface="Arial" panose="020B0604020202020204" pitchFamily="34" charset="0"/>
              <a:buChar char="•"/>
            </a:pPr>
            <a:r>
              <a:rPr lang="en-GB" altLang="en-US" sz="1500" kern="0" dirty="0">
                <a:cs typeface="Calibri" panose="020F0502020204030204" pitchFamily="34" charset="0"/>
              </a:rPr>
              <a:t>33% of CAEs said that macroeconomic and geopolitical uncertainty was a top five risk, in comparison to the 29% of CAEs who said the same a year ago.</a:t>
            </a:r>
          </a:p>
          <a:p>
            <a:pPr marL="285750" indent="-285750">
              <a:lnSpc>
                <a:spcPct val="108000"/>
              </a:lnSpc>
              <a:spcBef>
                <a:spcPts val="600"/>
              </a:spcBef>
              <a:spcAft>
                <a:spcPts val="600"/>
              </a:spcAft>
              <a:buFont typeface="Arial" panose="020B0604020202020204" pitchFamily="34" charset="0"/>
              <a:buChar char="•"/>
            </a:pPr>
            <a:r>
              <a:rPr lang="en-GB" altLang="en-US" sz="1500" kern="0" dirty="0">
                <a:cs typeface="Calibri" panose="020F0502020204030204" pitchFamily="34" charset="0"/>
              </a:rPr>
              <a:t>Growing uncertainty on whether the UK can agree a trade deal with the EU following Brexit.</a:t>
            </a:r>
          </a:p>
          <a:p>
            <a:pPr marL="285750" indent="-285750">
              <a:lnSpc>
                <a:spcPct val="108000"/>
              </a:lnSpc>
              <a:spcBef>
                <a:spcPts val="600"/>
              </a:spcBef>
              <a:spcAft>
                <a:spcPts val="600"/>
              </a:spcAft>
              <a:buFont typeface="Arial" panose="020B0604020202020204" pitchFamily="34" charset="0"/>
              <a:buChar char="•"/>
            </a:pPr>
            <a:r>
              <a:rPr lang="en-GB" altLang="en-US" sz="1500" kern="0" dirty="0">
                <a:cs typeface="Calibri" panose="020F0502020204030204" pitchFamily="34" charset="0"/>
              </a:rPr>
              <a:t>A number of developments widened gap between the West and China.</a:t>
            </a:r>
          </a:p>
          <a:p>
            <a:pPr marL="285750" indent="-285750">
              <a:lnSpc>
                <a:spcPct val="108000"/>
              </a:lnSpc>
              <a:spcBef>
                <a:spcPts val="600"/>
              </a:spcBef>
              <a:spcAft>
                <a:spcPts val="600"/>
              </a:spcAft>
              <a:buFont typeface="Arial" panose="020B0604020202020204" pitchFamily="34" charset="0"/>
              <a:buChar char="•"/>
            </a:pPr>
            <a:r>
              <a:rPr lang="en-GB" altLang="en-US" sz="1500" kern="0" dirty="0">
                <a:cs typeface="Calibri" panose="020F0502020204030204" pitchFamily="34" charset="0"/>
              </a:rPr>
              <a:t>One of the most obvious impacts of the GCP outside of the threat to public health is one of the deepest economic recessions in recorded history and it is not clear to what extent this will carry over into 2021. </a:t>
            </a:r>
          </a:p>
          <a:p>
            <a:pPr marL="285750" indent="-285750">
              <a:lnSpc>
                <a:spcPct val="108000"/>
              </a:lnSpc>
              <a:spcBef>
                <a:spcPts val="600"/>
              </a:spcBef>
              <a:spcAft>
                <a:spcPts val="600"/>
              </a:spcAft>
              <a:buFont typeface="Arial" panose="020B0604020202020204" pitchFamily="34" charset="0"/>
              <a:buChar char="•"/>
            </a:pPr>
            <a:r>
              <a:rPr lang="en-GB" altLang="en-US" sz="1500" kern="0" dirty="0">
                <a:cs typeface="Calibri" panose="020F0502020204030204" pitchFamily="34" charset="0"/>
              </a:rPr>
              <a:t>Economic challenges and high unemployment may add to already high levels of social unrest and civil disobedience. This makes the macro environment more unforgiving than it has been for decades.</a:t>
            </a:r>
          </a:p>
          <a:p>
            <a:pPr marL="285750" indent="-285750">
              <a:lnSpc>
                <a:spcPct val="108000"/>
              </a:lnSpc>
              <a:spcBef>
                <a:spcPts val="600"/>
              </a:spcBef>
              <a:spcAft>
                <a:spcPts val="600"/>
              </a:spcAft>
              <a:buFont typeface="Arial" panose="020B0604020202020204" pitchFamily="34" charset="0"/>
              <a:buChar char="•"/>
            </a:pPr>
            <a:endParaRPr lang="en-GB" sz="1500" dirty="0"/>
          </a:p>
        </p:txBody>
      </p:sp>
      <p:pic>
        <p:nvPicPr>
          <p:cNvPr id="5" name="Picture 4">
            <a:extLst>
              <a:ext uri="{FF2B5EF4-FFF2-40B4-BE49-F238E27FC236}">
                <a16:creationId xmlns:a16="http://schemas.microsoft.com/office/drawing/2014/main" id="{5F5D6FB9-A584-47A4-831C-7547A53B7265}"/>
              </a:ext>
            </a:extLst>
          </p:cNvPr>
          <p:cNvPicPr>
            <a:picLocks noChangeAspect="1"/>
          </p:cNvPicPr>
          <p:nvPr/>
        </p:nvPicPr>
        <p:blipFill>
          <a:blip r:embed="rId2"/>
          <a:stretch>
            <a:fillRect/>
          </a:stretch>
        </p:blipFill>
        <p:spPr>
          <a:xfrm>
            <a:off x="5835839" y="5765648"/>
            <a:ext cx="882949" cy="796875"/>
          </a:xfrm>
          <a:prstGeom prst="rect">
            <a:avLst/>
          </a:prstGeom>
        </p:spPr>
      </p:pic>
      <p:pic>
        <p:nvPicPr>
          <p:cNvPr id="9" name="Picture 8">
            <a:extLst>
              <a:ext uri="{FF2B5EF4-FFF2-40B4-BE49-F238E27FC236}">
                <a16:creationId xmlns:a16="http://schemas.microsoft.com/office/drawing/2014/main" id="{9512CBF4-E609-481E-A8FB-134A9EAEB575}"/>
              </a:ext>
            </a:extLst>
          </p:cNvPr>
          <p:cNvPicPr>
            <a:picLocks noChangeAspect="1"/>
          </p:cNvPicPr>
          <p:nvPr/>
        </p:nvPicPr>
        <p:blipFill>
          <a:blip r:embed="rId3"/>
          <a:stretch>
            <a:fillRect/>
          </a:stretch>
        </p:blipFill>
        <p:spPr>
          <a:xfrm>
            <a:off x="6390954" y="1508895"/>
            <a:ext cx="2243569" cy="3381090"/>
          </a:xfrm>
          <a:prstGeom prst="rect">
            <a:avLst/>
          </a:prstGeom>
        </p:spPr>
      </p:pic>
      <p:pic>
        <p:nvPicPr>
          <p:cNvPr id="11" name="Picture 10">
            <a:extLst>
              <a:ext uri="{FF2B5EF4-FFF2-40B4-BE49-F238E27FC236}">
                <a16:creationId xmlns:a16="http://schemas.microsoft.com/office/drawing/2014/main" id="{E7EC7DC8-FCAE-4A71-9F4D-E9F7D72F2BB3}"/>
              </a:ext>
            </a:extLst>
          </p:cNvPr>
          <p:cNvPicPr>
            <a:picLocks noChangeAspect="1"/>
          </p:cNvPicPr>
          <p:nvPr/>
        </p:nvPicPr>
        <p:blipFill>
          <a:blip r:embed="rId4"/>
          <a:stretch>
            <a:fillRect/>
          </a:stretch>
        </p:blipFill>
        <p:spPr>
          <a:xfrm>
            <a:off x="9631819" y="4206547"/>
            <a:ext cx="877900" cy="1072989"/>
          </a:xfrm>
          <a:prstGeom prst="rect">
            <a:avLst/>
          </a:prstGeom>
        </p:spPr>
      </p:pic>
      <p:sp>
        <p:nvSpPr>
          <p:cNvPr id="13" name="TextBox 12">
            <a:extLst>
              <a:ext uri="{FF2B5EF4-FFF2-40B4-BE49-F238E27FC236}">
                <a16:creationId xmlns:a16="http://schemas.microsoft.com/office/drawing/2014/main" id="{48B73B73-96A1-404F-B7C3-51918A2E8AB6}"/>
              </a:ext>
            </a:extLst>
          </p:cNvPr>
          <p:cNvSpPr txBox="1"/>
          <p:nvPr/>
        </p:nvSpPr>
        <p:spPr>
          <a:xfrm>
            <a:off x="9611445" y="5427801"/>
            <a:ext cx="2448933" cy="1169551"/>
          </a:xfrm>
          <a:prstGeom prst="rect">
            <a:avLst/>
          </a:prstGeom>
          <a:noFill/>
          <a:ln>
            <a:solidFill>
              <a:schemeClr val="accent1"/>
            </a:solidFill>
          </a:ln>
        </p:spPr>
        <p:txBody>
          <a:bodyPr wrap="square">
            <a:spAutoFit/>
          </a:bodyPr>
          <a:lstStyle/>
          <a:p>
            <a:r>
              <a:rPr lang="en-GB" sz="1400" dirty="0"/>
              <a:t>Are macroeconomic and geopolitical risks factored into the company’s business strategy and decision making? </a:t>
            </a:r>
          </a:p>
        </p:txBody>
      </p:sp>
      <p:sp>
        <p:nvSpPr>
          <p:cNvPr id="15" name="TextBox 14">
            <a:extLst>
              <a:ext uri="{FF2B5EF4-FFF2-40B4-BE49-F238E27FC236}">
                <a16:creationId xmlns:a16="http://schemas.microsoft.com/office/drawing/2014/main" id="{D1500261-AFAE-4E76-81EF-040A49BC1634}"/>
              </a:ext>
            </a:extLst>
          </p:cNvPr>
          <p:cNvSpPr txBox="1"/>
          <p:nvPr/>
        </p:nvSpPr>
        <p:spPr>
          <a:xfrm>
            <a:off x="7130140" y="5440193"/>
            <a:ext cx="2293842" cy="1169551"/>
          </a:xfrm>
          <a:prstGeom prst="rect">
            <a:avLst/>
          </a:prstGeom>
          <a:noFill/>
          <a:ln>
            <a:solidFill>
              <a:schemeClr val="accent1"/>
            </a:solidFill>
          </a:ln>
        </p:spPr>
        <p:txBody>
          <a:bodyPr wrap="square">
            <a:spAutoFit/>
          </a:bodyPr>
          <a:lstStyle/>
          <a:p>
            <a:r>
              <a:rPr lang="en-GB" sz="1400" dirty="0"/>
              <a:t>Are carefully substantiated continuity/resilience plans in place should politically motivated trade measures escalate?</a:t>
            </a:r>
          </a:p>
        </p:txBody>
      </p:sp>
      <p:pic>
        <p:nvPicPr>
          <p:cNvPr id="6" name="Picture 5">
            <a:extLst>
              <a:ext uri="{FF2B5EF4-FFF2-40B4-BE49-F238E27FC236}">
                <a16:creationId xmlns:a16="http://schemas.microsoft.com/office/drawing/2014/main" id="{E153B782-515E-4E49-8A3E-CB1A61EC7BC2}"/>
              </a:ext>
            </a:extLst>
          </p:cNvPr>
          <p:cNvPicPr>
            <a:picLocks noChangeAspect="1"/>
          </p:cNvPicPr>
          <p:nvPr/>
        </p:nvPicPr>
        <p:blipFill>
          <a:blip r:embed="rId5"/>
          <a:stretch>
            <a:fillRect/>
          </a:stretch>
        </p:blipFill>
        <p:spPr>
          <a:xfrm>
            <a:off x="9001963" y="1772008"/>
            <a:ext cx="2769104" cy="2413076"/>
          </a:xfrm>
          <a:prstGeom prst="rect">
            <a:avLst/>
          </a:prstGeom>
        </p:spPr>
      </p:pic>
    </p:spTree>
    <p:extLst>
      <p:ext uri="{BB962C8B-B14F-4D97-AF65-F5344CB8AC3E}">
        <p14:creationId xmlns:p14="http://schemas.microsoft.com/office/powerpoint/2010/main" val="17108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3F73-BF6E-4CA5-B036-A00A4DCE1B75}"/>
              </a:ext>
            </a:extLst>
          </p:cNvPr>
          <p:cNvSpPr>
            <a:spLocks noGrp="1"/>
          </p:cNvSpPr>
          <p:nvPr>
            <p:ph type="title"/>
          </p:nvPr>
        </p:nvSpPr>
        <p:spPr/>
        <p:txBody>
          <a:bodyPr/>
          <a:lstStyle/>
          <a:p>
            <a:r>
              <a:rPr lang="en-GB" dirty="0"/>
              <a:t>Supply chain disruption  and vendor solvency </a:t>
            </a:r>
          </a:p>
        </p:txBody>
      </p:sp>
      <p:sp>
        <p:nvSpPr>
          <p:cNvPr id="3" name="Content Placeholder 2">
            <a:extLst>
              <a:ext uri="{FF2B5EF4-FFF2-40B4-BE49-F238E27FC236}">
                <a16:creationId xmlns:a16="http://schemas.microsoft.com/office/drawing/2014/main" id="{3D06D214-4F27-49F7-ACF3-AD25F4223FCC}"/>
              </a:ext>
            </a:extLst>
          </p:cNvPr>
          <p:cNvSpPr>
            <a:spLocks noGrp="1"/>
          </p:cNvSpPr>
          <p:nvPr>
            <p:ph idx="1"/>
          </p:nvPr>
        </p:nvSpPr>
        <p:spPr>
          <a:xfrm>
            <a:off x="431372" y="1772816"/>
            <a:ext cx="6040610" cy="4824536"/>
          </a:xfrm>
        </p:spPr>
        <p:txBody>
          <a:bodyPr/>
          <a:lstStyle/>
          <a:p>
            <a:pPr marL="285750" indent="-285750">
              <a:lnSpc>
                <a:spcPct val="108000"/>
              </a:lnSpc>
              <a:spcBef>
                <a:spcPts val="600"/>
              </a:spcBef>
              <a:spcAft>
                <a:spcPts val="600"/>
              </a:spcAft>
              <a:buFont typeface="Arial" panose="020B0604020202020204" pitchFamily="34" charset="0"/>
              <a:buChar char="•"/>
            </a:pPr>
            <a:r>
              <a:rPr lang="en-GB" dirty="0"/>
              <a:t>Although supply chains have come under considerable stress, only 26% of CAEs say Supply chains, outsourcing and ‘nth’ party risk is among their companies’ top five risks, compared with 36% last year. </a:t>
            </a:r>
          </a:p>
          <a:p>
            <a:pPr marL="285750" indent="-285750">
              <a:lnSpc>
                <a:spcPct val="108000"/>
              </a:lnSpc>
              <a:spcBef>
                <a:spcPts val="600"/>
              </a:spcBef>
              <a:spcAft>
                <a:spcPts val="600"/>
              </a:spcAft>
              <a:buFont typeface="Arial" panose="020B0604020202020204" pitchFamily="34" charset="0"/>
              <a:buChar char="•"/>
            </a:pPr>
            <a:r>
              <a:rPr lang="en-GB" dirty="0"/>
              <a:t>China overcame its first wave of coronavirus relatively quickly and initial concerns amid the GCP’s early weeks quickly turned from supply to demand. </a:t>
            </a:r>
          </a:p>
          <a:p>
            <a:pPr marL="285750" indent="-285750">
              <a:lnSpc>
                <a:spcPct val="108000"/>
              </a:lnSpc>
              <a:spcBef>
                <a:spcPts val="600"/>
              </a:spcBef>
              <a:spcAft>
                <a:spcPts val="600"/>
              </a:spcAft>
              <a:buFont typeface="Arial" panose="020B0604020202020204" pitchFamily="34" charset="0"/>
              <a:buChar char="•"/>
            </a:pPr>
            <a:r>
              <a:rPr lang="en-GB" dirty="0"/>
              <a:t>The ability to meet depressed levels of demand with available supply may have given many companies a false sense of security. </a:t>
            </a:r>
          </a:p>
          <a:p>
            <a:pPr marL="285750" indent="-285750">
              <a:lnSpc>
                <a:spcPct val="108000"/>
              </a:lnSpc>
              <a:spcBef>
                <a:spcPts val="600"/>
              </a:spcBef>
              <a:spcAft>
                <a:spcPts val="600"/>
              </a:spcAft>
              <a:buFont typeface="Arial" panose="020B0604020202020204" pitchFamily="34" charset="0"/>
              <a:buChar char="•"/>
            </a:pPr>
            <a:r>
              <a:rPr lang="en-GB" dirty="0"/>
              <a:t>It should not be forgotten that the financial and liquidity risks that rise in a downmarket apply to key vendors too. </a:t>
            </a:r>
          </a:p>
          <a:p>
            <a:pPr marL="285750" indent="-285750">
              <a:lnSpc>
                <a:spcPct val="108000"/>
              </a:lnSpc>
              <a:spcBef>
                <a:spcPts val="600"/>
              </a:spcBef>
              <a:spcAft>
                <a:spcPts val="600"/>
              </a:spcAft>
              <a:buFont typeface="Arial" panose="020B0604020202020204" pitchFamily="34" charset="0"/>
              <a:buChar char="•"/>
            </a:pPr>
            <a:r>
              <a:rPr lang="en-GB" dirty="0"/>
              <a:t>Businesses and internal audit should be mindful of the solvency of core suppliers and outsourcing partners, and the ongoing ability to stock appropriate levels of inventory to meet demand</a:t>
            </a:r>
          </a:p>
        </p:txBody>
      </p:sp>
      <p:sp>
        <p:nvSpPr>
          <p:cNvPr id="7" name="TextBox 6">
            <a:extLst>
              <a:ext uri="{FF2B5EF4-FFF2-40B4-BE49-F238E27FC236}">
                <a16:creationId xmlns:a16="http://schemas.microsoft.com/office/drawing/2014/main" id="{9DA8C656-8467-498D-BE50-0C0A5A0705CD}"/>
              </a:ext>
            </a:extLst>
          </p:cNvPr>
          <p:cNvSpPr txBox="1"/>
          <p:nvPr/>
        </p:nvSpPr>
        <p:spPr>
          <a:xfrm>
            <a:off x="9806529" y="4868991"/>
            <a:ext cx="2089812" cy="1600438"/>
          </a:xfrm>
          <a:prstGeom prst="rect">
            <a:avLst/>
          </a:prstGeom>
          <a:noFill/>
          <a:ln>
            <a:solidFill>
              <a:schemeClr val="accent1"/>
            </a:solidFill>
          </a:ln>
        </p:spPr>
        <p:txBody>
          <a:bodyPr wrap="square">
            <a:spAutoFit/>
          </a:bodyPr>
          <a:lstStyle/>
          <a:p>
            <a:r>
              <a:rPr lang="en-GB" sz="1400" dirty="0"/>
              <a:t>How is the authority's supply chain and outsourcing risk determined and have risk assessments been updated post pandemic? </a:t>
            </a:r>
          </a:p>
        </p:txBody>
      </p:sp>
      <p:pic>
        <p:nvPicPr>
          <p:cNvPr id="9" name="Picture 8">
            <a:extLst>
              <a:ext uri="{FF2B5EF4-FFF2-40B4-BE49-F238E27FC236}">
                <a16:creationId xmlns:a16="http://schemas.microsoft.com/office/drawing/2014/main" id="{6462F98B-4497-4DAF-930B-09341E92C7CB}"/>
              </a:ext>
            </a:extLst>
          </p:cNvPr>
          <p:cNvPicPr>
            <a:picLocks noChangeAspect="1"/>
          </p:cNvPicPr>
          <p:nvPr/>
        </p:nvPicPr>
        <p:blipFill>
          <a:blip r:embed="rId2"/>
          <a:stretch>
            <a:fillRect/>
          </a:stretch>
        </p:blipFill>
        <p:spPr>
          <a:xfrm>
            <a:off x="7253143" y="1487420"/>
            <a:ext cx="877900" cy="1072989"/>
          </a:xfrm>
          <a:prstGeom prst="rect">
            <a:avLst/>
          </a:prstGeom>
        </p:spPr>
      </p:pic>
      <p:pic>
        <p:nvPicPr>
          <p:cNvPr id="11" name="Picture 10">
            <a:extLst>
              <a:ext uri="{FF2B5EF4-FFF2-40B4-BE49-F238E27FC236}">
                <a16:creationId xmlns:a16="http://schemas.microsoft.com/office/drawing/2014/main" id="{F51E06EC-2220-43B2-980C-E684AB26C53F}"/>
              </a:ext>
            </a:extLst>
          </p:cNvPr>
          <p:cNvPicPr>
            <a:picLocks noChangeAspect="1"/>
          </p:cNvPicPr>
          <p:nvPr/>
        </p:nvPicPr>
        <p:blipFill>
          <a:blip r:embed="rId3"/>
          <a:stretch>
            <a:fillRect/>
          </a:stretch>
        </p:blipFill>
        <p:spPr>
          <a:xfrm>
            <a:off x="6471982" y="5592100"/>
            <a:ext cx="1271843" cy="1110106"/>
          </a:xfrm>
          <a:prstGeom prst="rect">
            <a:avLst/>
          </a:prstGeom>
        </p:spPr>
      </p:pic>
      <p:sp>
        <p:nvSpPr>
          <p:cNvPr id="10" name="TextBox 9">
            <a:extLst>
              <a:ext uri="{FF2B5EF4-FFF2-40B4-BE49-F238E27FC236}">
                <a16:creationId xmlns:a16="http://schemas.microsoft.com/office/drawing/2014/main" id="{086B7C65-CEF6-4046-92BA-1A14CFE37BFF}"/>
              </a:ext>
            </a:extLst>
          </p:cNvPr>
          <p:cNvSpPr txBox="1"/>
          <p:nvPr/>
        </p:nvSpPr>
        <p:spPr>
          <a:xfrm>
            <a:off x="6899068" y="2638832"/>
            <a:ext cx="1752142" cy="1384995"/>
          </a:xfrm>
          <a:prstGeom prst="rect">
            <a:avLst/>
          </a:prstGeom>
          <a:noFill/>
          <a:ln>
            <a:solidFill>
              <a:schemeClr val="accent1"/>
            </a:solidFill>
          </a:ln>
        </p:spPr>
        <p:txBody>
          <a:bodyPr wrap="square">
            <a:spAutoFit/>
          </a:bodyPr>
          <a:lstStyle/>
          <a:p>
            <a:r>
              <a:rPr lang="en-GB" sz="1400" dirty="0"/>
              <a:t>Have alternative suppliers of key materials and components been identified and put on standby? </a:t>
            </a:r>
          </a:p>
        </p:txBody>
      </p:sp>
      <p:sp>
        <p:nvSpPr>
          <p:cNvPr id="12" name="TextBox 11">
            <a:extLst>
              <a:ext uri="{FF2B5EF4-FFF2-40B4-BE49-F238E27FC236}">
                <a16:creationId xmlns:a16="http://schemas.microsoft.com/office/drawing/2014/main" id="{11E595C8-21C1-4D7C-884A-3E046BE7CECF}"/>
              </a:ext>
            </a:extLst>
          </p:cNvPr>
          <p:cNvSpPr txBox="1"/>
          <p:nvPr/>
        </p:nvSpPr>
        <p:spPr>
          <a:xfrm>
            <a:off x="7489780" y="4185084"/>
            <a:ext cx="2089812" cy="1600438"/>
          </a:xfrm>
          <a:prstGeom prst="rect">
            <a:avLst/>
          </a:prstGeom>
          <a:noFill/>
          <a:ln>
            <a:solidFill>
              <a:schemeClr val="accent1"/>
            </a:solidFill>
          </a:ln>
        </p:spPr>
        <p:txBody>
          <a:bodyPr wrap="square">
            <a:spAutoFit/>
          </a:bodyPr>
          <a:lstStyle/>
          <a:p>
            <a:r>
              <a:rPr lang="en-GB" sz="1400" dirty="0"/>
              <a:t>How has any volatility as a result of the GCP impacted the supply chain and what has the authority done to mitigate these effects  in future?</a:t>
            </a:r>
          </a:p>
        </p:txBody>
      </p:sp>
      <p:pic>
        <p:nvPicPr>
          <p:cNvPr id="13" name="Picture 12">
            <a:extLst>
              <a:ext uri="{FF2B5EF4-FFF2-40B4-BE49-F238E27FC236}">
                <a16:creationId xmlns:a16="http://schemas.microsoft.com/office/drawing/2014/main" id="{A86F1EA3-383A-47AB-842F-ADE11F115987}"/>
              </a:ext>
            </a:extLst>
          </p:cNvPr>
          <p:cNvPicPr>
            <a:picLocks noChangeAspect="1"/>
          </p:cNvPicPr>
          <p:nvPr/>
        </p:nvPicPr>
        <p:blipFill>
          <a:blip r:embed="rId4"/>
          <a:stretch>
            <a:fillRect/>
          </a:stretch>
        </p:blipFill>
        <p:spPr>
          <a:xfrm>
            <a:off x="9651349" y="1772816"/>
            <a:ext cx="2400173" cy="2672561"/>
          </a:xfrm>
          <a:prstGeom prst="rect">
            <a:avLst/>
          </a:prstGeom>
        </p:spPr>
      </p:pic>
    </p:spTree>
    <p:extLst>
      <p:ext uri="{BB962C8B-B14F-4D97-AF65-F5344CB8AC3E}">
        <p14:creationId xmlns:p14="http://schemas.microsoft.com/office/powerpoint/2010/main" val="324380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19AD4-8E94-401D-813A-353FA3AF6608}"/>
              </a:ext>
            </a:extLst>
          </p:cNvPr>
          <p:cNvSpPr>
            <a:spLocks noGrp="1"/>
          </p:cNvSpPr>
          <p:nvPr>
            <p:ph type="title"/>
          </p:nvPr>
        </p:nvSpPr>
        <p:spPr>
          <a:xfrm>
            <a:off x="431370" y="0"/>
            <a:ext cx="9829622" cy="1462910"/>
          </a:xfrm>
        </p:spPr>
        <p:txBody>
          <a:bodyPr/>
          <a:lstStyle/>
          <a:p>
            <a:r>
              <a:rPr lang="en-GB" dirty="0"/>
              <a:t>Fraud and the exploitation of economic and operational disruption</a:t>
            </a:r>
          </a:p>
        </p:txBody>
      </p:sp>
      <p:sp>
        <p:nvSpPr>
          <p:cNvPr id="3" name="Content Placeholder 2">
            <a:extLst>
              <a:ext uri="{FF2B5EF4-FFF2-40B4-BE49-F238E27FC236}">
                <a16:creationId xmlns:a16="http://schemas.microsoft.com/office/drawing/2014/main" id="{EF7CF372-2629-469E-98C0-69997701714D}"/>
              </a:ext>
            </a:extLst>
          </p:cNvPr>
          <p:cNvSpPr>
            <a:spLocks noGrp="1"/>
          </p:cNvSpPr>
          <p:nvPr>
            <p:ph idx="1"/>
          </p:nvPr>
        </p:nvSpPr>
        <p:spPr>
          <a:xfrm>
            <a:off x="431372" y="1772816"/>
            <a:ext cx="5186440" cy="4824536"/>
          </a:xfrm>
        </p:spPr>
        <p:txBody>
          <a:bodyPr/>
          <a:lstStyle/>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Bribery, fraud and other financial crime was cited by 25% of CAEs as a top five risk, a notable 19% increase on the 21% who said that same a year ago.</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50% said that that this is an area where audit is spending most time and effort.  </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Two main forces putting businesses at heighted risk of financial crime:</a:t>
            </a:r>
          </a:p>
          <a:p>
            <a:pPr marL="511175" lvl="1" indent="-285750">
              <a:lnSpc>
                <a:spcPct val="108000"/>
              </a:lnSpc>
              <a:spcBef>
                <a:spcPts val="600"/>
              </a:spcBef>
              <a:spcAft>
                <a:spcPts val="600"/>
              </a:spcAft>
              <a:buClr>
                <a:schemeClr val="accent1"/>
              </a:buClr>
              <a:buFont typeface="Arial" panose="020B0604020202020204" pitchFamily="34" charset="0"/>
              <a:buChar char="•"/>
            </a:pPr>
            <a:r>
              <a:rPr lang="en-GB" altLang="en-US" kern="0" dirty="0">
                <a:cs typeface="Calibri" panose="020F0502020204030204" pitchFamily="34" charset="0"/>
              </a:rPr>
              <a:t>Increase in fraudsters attempting to capitalise on the crisis using sophisticated digital techniques. </a:t>
            </a:r>
          </a:p>
          <a:p>
            <a:pPr marL="511175" lvl="1" indent="-285750">
              <a:lnSpc>
                <a:spcPct val="108000"/>
              </a:lnSpc>
              <a:spcBef>
                <a:spcPts val="600"/>
              </a:spcBef>
              <a:spcAft>
                <a:spcPts val="600"/>
              </a:spcAft>
              <a:buClr>
                <a:schemeClr val="accent1"/>
              </a:buClr>
              <a:buFont typeface="Arial" panose="020B0604020202020204" pitchFamily="34" charset="0"/>
              <a:buChar char="•"/>
            </a:pPr>
            <a:r>
              <a:rPr lang="en-GB" altLang="en-US" kern="0" dirty="0">
                <a:cs typeface="Calibri" panose="020F0502020204030204" pitchFamily="34" charset="0"/>
              </a:rPr>
              <a:t>Efficacy of controls is likely to have been weakened in recent months due to the ongoing pandemic.</a:t>
            </a:r>
          </a:p>
          <a:p>
            <a:endParaRPr lang="en-GB" dirty="0"/>
          </a:p>
        </p:txBody>
      </p:sp>
      <p:pic>
        <p:nvPicPr>
          <p:cNvPr id="5" name="Picture 4">
            <a:extLst>
              <a:ext uri="{FF2B5EF4-FFF2-40B4-BE49-F238E27FC236}">
                <a16:creationId xmlns:a16="http://schemas.microsoft.com/office/drawing/2014/main" id="{72D62A56-A66B-4664-88AF-E93E30403F9D}"/>
              </a:ext>
            </a:extLst>
          </p:cNvPr>
          <p:cNvPicPr>
            <a:picLocks noChangeAspect="1"/>
          </p:cNvPicPr>
          <p:nvPr/>
        </p:nvPicPr>
        <p:blipFill>
          <a:blip r:embed="rId2"/>
          <a:stretch>
            <a:fillRect/>
          </a:stretch>
        </p:blipFill>
        <p:spPr>
          <a:xfrm>
            <a:off x="2858184" y="5585875"/>
            <a:ext cx="1699032" cy="1200945"/>
          </a:xfrm>
          <a:prstGeom prst="rect">
            <a:avLst/>
          </a:prstGeom>
        </p:spPr>
      </p:pic>
      <p:pic>
        <p:nvPicPr>
          <p:cNvPr id="6" name="Picture 5">
            <a:extLst>
              <a:ext uri="{FF2B5EF4-FFF2-40B4-BE49-F238E27FC236}">
                <a16:creationId xmlns:a16="http://schemas.microsoft.com/office/drawing/2014/main" id="{845EC540-1FDB-4478-87B1-B2E2222B45DE}"/>
              </a:ext>
            </a:extLst>
          </p:cNvPr>
          <p:cNvPicPr>
            <a:picLocks noChangeAspect="1"/>
          </p:cNvPicPr>
          <p:nvPr/>
        </p:nvPicPr>
        <p:blipFill>
          <a:blip r:embed="rId3"/>
          <a:stretch>
            <a:fillRect/>
          </a:stretch>
        </p:blipFill>
        <p:spPr>
          <a:xfrm>
            <a:off x="9932465" y="1790473"/>
            <a:ext cx="2094254" cy="2803430"/>
          </a:xfrm>
          <a:prstGeom prst="rect">
            <a:avLst/>
          </a:prstGeom>
        </p:spPr>
      </p:pic>
      <p:pic>
        <p:nvPicPr>
          <p:cNvPr id="8" name="Picture 7">
            <a:extLst>
              <a:ext uri="{FF2B5EF4-FFF2-40B4-BE49-F238E27FC236}">
                <a16:creationId xmlns:a16="http://schemas.microsoft.com/office/drawing/2014/main" id="{F7B02FEA-383F-4D8E-8054-79C4A9C53BA5}"/>
              </a:ext>
            </a:extLst>
          </p:cNvPr>
          <p:cNvPicPr>
            <a:picLocks noChangeAspect="1"/>
          </p:cNvPicPr>
          <p:nvPr/>
        </p:nvPicPr>
        <p:blipFill>
          <a:blip r:embed="rId4"/>
          <a:stretch>
            <a:fillRect/>
          </a:stretch>
        </p:blipFill>
        <p:spPr>
          <a:xfrm>
            <a:off x="8703316" y="4751796"/>
            <a:ext cx="3363935" cy="1916844"/>
          </a:xfrm>
          <a:prstGeom prst="rect">
            <a:avLst/>
          </a:prstGeom>
        </p:spPr>
      </p:pic>
      <p:pic>
        <p:nvPicPr>
          <p:cNvPr id="10" name="Picture 9">
            <a:extLst>
              <a:ext uri="{FF2B5EF4-FFF2-40B4-BE49-F238E27FC236}">
                <a16:creationId xmlns:a16="http://schemas.microsoft.com/office/drawing/2014/main" id="{30ADF9A2-6CD2-4B80-A97F-19707E29D59E}"/>
              </a:ext>
            </a:extLst>
          </p:cNvPr>
          <p:cNvPicPr>
            <a:picLocks noChangeAspect="1"/>
          </p:cNvPicPr>
          <p:nvPr/>
        </p:nvPicPr>
        <p:blipFill>
          <a:blip r:embed="rId5"/>
          <a:stretch>
            <a:fillRect/>
          </a:stretch>
        </p:blipFill>
        <p:spPr>
          <a:xfrm>
            <a:off x="7710343" y="1368977"/>
            <a:ext cx="877900" cy="1072989"/>
          </a:xfrm>
          <a:prstGeom prst="rect">
            <a:avLst/>
          </a:prstGeom>
        </p:spPr>
      </p:pic>
      <p:sp>
        <p:nvSpPr>
          <p:cNvPr id="12" name="TextBox 11">
            <a:extLst>
              <a:ext uri="{FF2B5EF4-FFF2-40B4-BE49-F238E27FC236}">
                <a16:creationId xmlns:a16="http://schemas.microsoft.com/office/drawing/2014/main" id="{BBF676BE-972D-42F0-90C1-41C6FFEA1FAD}"/>
              </a:ext>
            </a:extLst>
          </p:cNvPr>
          <p:cNvSpPr txBox="1"/>
          <p:nvPr/>
        </p:nvSpPr>
        <p:spPr>
          <a:xfrm>
            <a:off x="6938305" y="2599859"/>
            <a:ext cx="2613157" cy="1384995"/>
          </a:xfrm>
          <a:prstGeom prst="rect">
            <a:avLst/>
          </a:prstGeom>
          <a:noFill/>
          <a:ln>
            <a:solidFill>
              <a:schemeClr val="accent1"/>
            </a:solidFill>
          </a:ln>
        </p:spPr>
        <p:txBody>
          <a:bodyPr wrap="square">
            <a:spAutoFit/>
          </a:bodyPr>
          <a:lstStyle/>
          <a:p>
            <a:r>
              <a:rPr lang="en-GB" sz="1400" dirty="0"/>
              <a:t>Do the highest ethical standards continue to be promoted from the top down throughout the authority? Is senior management leading by example? </a:t>
            </a:r>
          </a:p>
        </p:txBody>
      </p:sp>
      <p:sp>
        <p:nvSpPr>
          <p:cNvPr id="14" name="TextBox 13">
            <a:extLst>
              <a:ext uri="{FF2B5EF4-FFF2-40B4-BE49-F238E27FC236}">
                <a16:creationId xmlns:a16="http://schemas.microsoft.com/office/drawing/2014/main" id="{F40668A0-5FD0-4D57-8592-BE1ADD7C637C}"/>
              </a:ext>
            </a:extLst>
          </p:cNvPr>
          <p:cNvSpPr txBox="1"/>
          <p:nvPr/>
        </p:nvSpPr>
        <p:spPr>
          <a:xfrm>
            <a:off x="5888891" y="4064239"/>
            <a:ext cx="2543346" cy="1384995"/>
          </a:xfrm>
          <a:prstGeom prst="rect">
            <a:avLst/>
          </a:prstGeom>
          <a:noFill/>
          <a:ln>
            <a:solidFill>
              <a:schemeClr val="accent1"/>
            </a:solidFill>
          </a:ln>
        </p:spPr>
        <p:txBody>
          <a:bodyPr wrap="square">
            <a:spAutoFit/>
          </a:bodyPr>
          <a:lstStyle/>
          <a:p>
            <a:r>
              <a:rPr lang="en-GB" sz="1400" dirty="0"/>
              <a:t> Are these controls updated to cope with the increase of sophisticated digital techniques used to commit fraud and other financial crime?</a:t>
            </a:r>
          </a:p>
        </p:txBody>
      </p:sp>
      <p:sp>
        <p:nvSpPr>
          <p:cNvPr id="16" name="TextBox 15">
            <a:extLst>
              <a:ext uri="{FF2B5EF4-FFF2-40B4-BE49-F238E27FC236}">
                <a16:creationId xmlns:a16="http://schemas.microsoft.com/office/drawing/2014/main" id="{DC3416DB-F6DB-4500-89F1-EB5A0E21EB72}"/>
              </a:ext>
            </a:extLst>
          </p:cNvPr>
          <p:cNvSpPr txBox="1"/>
          <p:nvPr/>
        </p:nvSpPr>
        <p:spPr>
          <a:xfrm>
            <a:off x="4621279" y="5560828"/>
            <a:ext cx="3153859" cy="1169551"/>
          </a:xfrm>
          <a:prstGeom prst="rect">
            <a:avLst/>
          </a:prstGeom>
          <a:noFill/>
          <a:ln>
            <a:solidFill>
              <a:schemeClr val="accent1"/>
            </a:solidFill>
          </a:ln>
        </p:spPr>
        <p:txBody>
          <a:bodyPr wrap="square">
            <a:spAutoFit/>
          </a:bodyPr>
          <a:lstStyle/>
          <a:p>
            <a:r>
              <a:rPr lang="en-GB" sz="1400" dirty="0"/>
              <a:t>Has the monitoring and follow-up of suspicious transactions changed in any way? Has full monitoring capacity since been reinstated or is there a plan to do so?</a:t>
            </a:r>
          </a:p>
        </p:txBody>
      </p:sp>
    </p:spTree>
    <p:extLst>
      <p:ext uri="{BB962C8B-B14F-4D97-AF65-F5344CB8AC3E}">
        <p14:creationId xmlns:p14="http://schemas.microsoft.com/office/powerpoint/2010/main" val="351584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C9F6-5F94-40FE-A348-499DF93DE67F}"/>
              </a:ext>
            </a:extLst>
          </p:cNvPr>
          <p:cNvSpPr>
            <a:spLocks noGrp="1"/>
          </p:cNvSpPr>
          <p:nvPr>
            <p:ph type="title"/>
          </p:nvPr>
        </p:nvSpPr>
        <p:spPr/>
        <p:txBody>
          <a:bodyPr/>
          <a:lstStyle/>
          <a:p>
            <a:r>
              <a:rPr lang="en-GB" dirty="0"/>
              <a:t>Climate change: the next crisis?</a:t>
            </a:r>
          </a:p>
        </p:txBody>
      </p:sp>
      <p:sp>
        <p:nvSpPr>
          <p:cNvPr id="3" name="Content Placeholder 2">
            <a:extLst>
              <a:ext uri="{FF2B5EF4-FFF2-40B4-BE49-F238E27FC236}">
                <a16:creationId xmlns:a16="http://schemas.microsoft.com/office/drawing/2014/main" id="{BA7AD36F-411D-493D-B480-61694BA8A9F4}"/>
              </a:ext>
            </a:extLst>
          </p:cNvPr>
          <p:cNvSpPr>
            <a:spLocks noGrp="1"/>
          </p:cNvSpPr>
          <p:nvPr>
            <p:ph idx="1"/>
          </p:nvPr>
        </p:nvSpPr>
        <p:spPr>
          <a:xfrm>
            <a:off x="431371" y="1772816"/>
            <a:ext cx="5584953" cy="4824536"/>
          </a:xfrm>
        </p:spPr>
        <p:txBody>
          <a:bodyPr/>
          <a:lstStyle/>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22% of CAEs cited climate change and environmental sustainability as one of their top five risks that their organisation faces.</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But, only 6% of CAEs cite climate change as one of the top areas on which they currently spend most time and effort.</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41% of CAEs have said that they expect it to be a top five risk to their organisation three years from now. </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No other risk is expected to gain more in priority over this period.</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The extent of preparation needed is evident from the coronavirus pandemic.</a:t>
            </a:r>
          </a:p>
          <a:p>
            <a:pPr>
              <a:lnSpc>
                <a:spcPct val="108000"/>
              </a:lnSpc>
              <a:spcBef>
                <a:spcPts val="600"/>
              </a:spcBef>
              <a:spcAft>
                <a:spcPts val="600"/>
              </a:spcAft>
            </a:pPr>
            <a:endParaRPr lang="en-GB" dirty="0"/>
          </a:p>
        </p:txBody>
      </p:sp>
      <p:pic>
        <p:nvPicPr>
          <p:cNvPr id="5" name="Picture 4">
            <a:extLst>
              <a:ext uri="{FF2B5EF4-FFF2-40B4-BE49-F238E27FC236}">
                <a16:creationId xmlns:a16="http://schemas.microsoft.com/office/drawing/2014/main" id="{7FF1B605-3B83-4C8C-9CD4-76454A7D2662}"/>
              </a:ext>
            </a:extLst>
          </p:cNvPr>
          <p:cNvPicPr>
            <a:picLocks noChangeAspect="1"/>
          </p:cNvPicPr>
          <p:nvPr/>
        </p:nvPicPr>
        <p:blipFill>
          <a:blip r:embed="rId2"/>
          <a:stretch>
            <a:fillRect/>
          </a:stretch>
        </p:blipFill>
        <p:spPr>
          <a:xfrm>
            <a:off x="3678826" y="5457202"/>
            <a:ext cx="1264882" cy="1236772"/>
          </a:xfrm>
          <a:prstGeom prst="rect">
            <a:avLst/>
          </a:prstGeom>
        </p:spPr>
      </p:pic>
      <p:pic>
        <p:nvPicPr>
          <p:cNvPr id="6" name="Picture 5">
            <a:extLst>
              <a:ext uri="{FF2B5EF4-FFF2-40B4-BE49-F238E27FC236}">
                <a16:creationId xmlns:a16="http://schemas.microsoft.com/office/drawing/2014/main" id="{28834A49-A38C-4AD6-8C5E-4630361A1E45}"/>
              </a:ext>
            </a:extLst>
          </p:cNvPr>
          <p:cNvPicPr>
            <a:picLocks noChangeAspect="1"/>
          </p:cNvPicPr>
          <p:nvPr/>
        </p:nvPicPr>
        <p:blipFill>
          <a:blip r:embed="rId3"/>
          <a:stretch>
            <a:fillRect/>
          </a:stretch>
        </p:blipFill>
        <p:spPr>
          <a:xfrm>
            <a:off x="9305346" y="2013736"/>
            <a:ext cx="2839854" cy="4109325"/>
          </a:xfrm>
          <a:prstGeom prst="rect">
            <a:avLst/>
          </a:prstGeom>
        </p:spPr>
      </p:pic>
      <p:pic>
        <p:nvPicPr>
          <p:cNvPr id="8" name="Picture 7">
            <a:extLst>
              <a:ext uri="{FF2B5EF4-FFF2-40B4-BE49-F238E27FC236}">
                <a16:creationId xmlns:a16="http://schemas.microsoft.com/office/drawing/2014/main" id="{0A456C3A-EE8B-4F38-BDC4-8DF1F3D749C6}"/>
              </a:ext>
            </a:extLst>
          </p:cNvPr>
          <p:cNvPicPr>
            <a:picLocks noChangeAspect="1"/>
          </p:cNvPicPr>
          <p:nvPr/>
        </p:nvPicPr>
        <p:blipFill>
          <a:blip r:embed="rId4"/>
          <a:stretch>
            <a:fillRect/>
          </a:stretch>
        </p:blipFill>
        <p:spPr>
          <a:xfrm>
            <a:off x="8058034" y="605507"/>
            <a:ext cx="877900" cy="1072989"/>
          </a:xfrm>
          <a:prstGeom prst="rect">
            <a:avLst/>
          </a:prstGeom>
        </p:spPr>
      </p:pic>
      <p:sp>
        <p:nvSpPr>
          <p:cNvPr id="10" name="TextBox 9">
            <a:extLst>
              <a:ext uri="{FF2B5EF4-FFF2-40B4-BE49-F238E27FC236}">
                <a16:creationId xmlns:a16="http://schemas.microsoft.com/office/drawing/2014/main" id="{9AF90561-284B-477E-8031-B8A194E4B694}"/>
              </a:ext>
            </a:extLst>
          </p:cNvPr>
          <p:cNvSpPr txBox="1"/>
          <p:nvPr/>
        </p:nvSpPr>
        <p:spPr>
          <a:xfrm>
            <a:off x="6359731" y="1845997"/>
            <a:ext cx="2748677" cy="1600438"/>
          </a:xfrm>
          <a:prstGeom prst="rect">
            <a:avLst/>
          </a:prstGeom>
          <a:noFill/>
          <a:ln>
            <a:solidFill>
              <a:schemeClr val="accent1"/>
            </a:solidFill>
          </a:ln>
        </p:spPr>
        <p:txBody>
          <a:bodyPr wrap="square">
            <a:spAutoFit/>
          </a:bodyPr>
          <a:lstStyle/>
          <a:p>
            <a:r>
              <a:rPr lang="en-GB" sz="1400" dirty="0"/>
              <a:t>Have climate change and sustainability risks been identified by senior management and factored into the strategy-making process of the authority? Are these risks periodically reviewed? </a:t>
            </a:r>
          </a:p>
        </p:txBody>
      </p:sp>
      <p:sp>
        <p:nvSpPr>
          <p:cNvPr id="12" name="TextBox 11">
            <a:extLst>
              <a:ext uri="{FF2B5EF4-FFF2-40B4-BE49-F238E27FC236}">
                <a16:creationId xmlns:a16="http://schemas.microsoft.com/office/drawing/2014/main" id="{CD45A01D-0EA4-44E2-B7A4-5ADA6602C4BD}"/>
              </a:ext>
            </a:extLst>
          </p:cNvPr>
          <p:cNvSpPr txBox="1"/>
          <p:nvPr/>
        </p:nvSpPr>
        <p:spPr>
          <a:xfrm>
            <a:off x="6359730" y="3599455"/>
            <a:ext cx="2748677" cy="1600438"/>
          </a:xfrm>
          <a:prstGeom prst="rect">
            <a:avLst/>
          </a:prstGeom>
          <a:noFill/>
          <a:ln>
            <a:solidFill>
              <a:schemeClr val="accent1"/>
            </a:solidFill>
          </a:ln>
        </p:spPr>
        <p:txBody>
          <a:bodyPr wrap="square">
            <a:spAutoFit/>
          </a:bodyPr>
          <a:lstStyle/>
          <a:p>
            <a:r>
              <a:rPr lang="en-GB" sz="1400" dirty="0"/>
              <a:t>How does the authority measure and report its progress in reaching its sustainability goals and reducing its environmental impact? Should internal audit review the reliability of these reports?</a:t>
            </a:r>
          </a:p>
        </p:txBody>
      </p:sp>
      <p:sp>
        <p:nvSpPr>
          <p:cNvPr id="16" name="TextBox 15">
            <a:extLst>
              <a:ext uri="{FF2B5EF4-FFF2-40B4-BE49-F238E27FC236}">
                <a16:creationId xmlns:a16="http://schemas.microsoft.com/office/drawing/2014/main" id="{EE69488E-116D-490F-BC1D-0DDEB84D7F1D}"/>
              </a:ext>
            </a:extLst>
          </p:cNvPr>
          <p:cNvSpPr txBox="1"/>
          <p:nvPr/>
        </p:nvSpPr>
        <p:spPr>
          <a:xfrm>
            <a:off x="6335091" y="5328903"/>
            <a:ext cx="2797954" cy="1384995"/>
          </a:xfrm>
          <a:prstGeom prst="rect">
            <a:avLst/>
          </a:prstGeom>
          <a:noFill/>
          <a:ln>
            <a:solidFill>
              <a:schemeClr val="accent1"/>
            </a:solidFill>
          </a:ln>
        </p:spPr>
        <p:txBody>
          <a:bodyPr wrap="square">
            <a:spAutoFit/>
          </a:bodyPr>
          <a:lstStyle/>
          <a:p>
            <a:r>
              <a:rPr lang="en-GB" sz="1400" dirty="0"/>
              <a:t>Does the authority have the appropriate culture required to become a green authority and fulfil its sustainability ambitions? Is there buy-in at all levels to achieve these goals?</a:t>
            </a:r>
          </a:p>
        </p:txBody>
      </p:sp>
    </p:spTree>
    <p:extLst>
      <p:ext uri="{BB962C8B-B14F-4D97-AF65-F5344CB8AC3E}">
        <p14:creationId xmlns:p14="http://schemas.microsoft.com/office/powerpoint/2010/main" val="1115062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9245-B0D7-409E-AB2F-37DAAECC52C7}"/>
              </a:ext>
            </a:extLst>
          </p:cNvPr>
          <p:cNvSpPr>
            <a:spLocks noGrp="1"/>
          </p:cNvSpPr>
          <p:nvPr>
            <p:ph type="title"/>
          </p:nvPr>
        </p:nvSpPr>
        <p:spPr/>
        <p:txBody>
          <a:bodyPr/>
          <a:lstStyle/>
          <a:p>
            <a:r>
              <a:rPr lang="en-GB" dirty="0"/>
              <a:t>Reflection / context?</a:t>
            </a:r>
          </a:p>
        </p:txBody>
      </p:sp>
      <p:sp>
        <p:nvSpPr>
          <p:cNvPr id="3" name="Content Placeholder 2">
            <a:extLst>
              <a:ext uri="{FF2B5EF4-FFF2-40B4-BE49-F238E27FC236}">
                <a16:creationId xmlns:a16="http://schemas.microsoft.com/office/drawing/2014/main" id="{F28515FD-BBE6-40FE-A30E-B233FCE935B8}"/>
              </a:ext>
            </a:extLst>
          </p:cNvPr>
          <p:cNvSpPr>
            <a:spLocks noGrp="1"/>
          </p:cNvSpPr>
          <p:nvPr>
            <p:ph idx="1"/>
          </p:nvPr>
        </p:nvSpPr>
        <p:spPr>
          <a:xfrm>
            <a:off x="431371" y="1772816"/>
            <a:ext cx="10399067" cy="4824536"/>
          </a:xfrm>
        </p:spPr>
        <p:txBody>
          <a:bodyPr/>
          <a:lstStyle/>
          <a:p>
            <a:pPr marL="285750" indent="-285750">
              <a:lnSpc>
                <a:spcPct val="108000"/>
              </a:lnSpc>
              <a:spcBef>
                <a:spcPts val="600"/>
              </a:spcBef>
              <a:spcAft>
                <a:spcPts val="600"/>
              </a:spcAft>
              <a:buFont typeface="Arial" panose="020B0604020202020204" pitchFamily="34" charset="0"/>
              <a:buChar char="•"/>
            </a:pPr>
            <a:r>
              <a:rPr lang="en-GB" dirty="0"/>
              <a:t>The unprecedented circumstances of the GCP, the biggest global risk event in recent memory, has undoubtedly shaped the outlook for 2021. </a:t>
            </a:r>
          </a:p>
          <a:p>
            <a:pPr marL="285750" indent="-285750">
              <a:lnSpc>
                <a:spcPct val="108000"/>
              </a:lnSpc>
              <a:spcBef>
                <a:spcPts val="600"/>
              </a:spcBef>
              <a:spcAft>
                <a:spcPts val="600"/>
              </a:spcAft>
              <a:buFont typeface="Arial" panose="020B0604020202020204" pitchFamily="34" charset="0"/>
              <a:buChar char="•"/>
            </a:pPr>
            <a:r>
              <a:rPr lang="en-GB" dirty="0"/>
              <a:t>Coronavirus itself is not a principal risk.  </a:t>
            </a:r>
          </a:p>
          <a:p>
            <a:pPr marL="285750" indent="-285750">
              <a:lnSpc>
                <a:spcPct val="108000"/>
              </a:lnSpc>
              <a:spcBef>
                <a:spcPts val="600"/>
              </a:spcBef>
              <a:spcAft>
                <a:spcPts val="600"/>
              </a:spcAft>
              <a:buFont typeface="Arial" panose="020B0604020202020204" pitchFamily="34" charset="0"/>
              <a:buChar char="•"/>
            </a:pPr>
            <a:r>
              <a:rPr lang="en-GB" dirty="0"/>
              <a:t>Rather than posing new threats, coronavirus has exacerbated existing risks, putting them in a new light and forcing organisations to think about them from different angles or assign to them new levels of priority.</a:t>
            </a:r>
          </a:p>
          <a:p>
            <a:pPr marL="285750" indent="-285750">
              <a:lnSpc>
                <a:spcPct val="108000"/>
              </a:lnSpc>
              <a:spcBef>
                <a:spcPts val="600"/>
              </a:spcBef>
              <a:spcAft>
                <a:spcPts val="600"/>
              </a:spcAft>
              <a:buFont typeface="Arial" panose="020B0604020202020204" pitchFamily="34" charset="0"/>
              <a:buChar char="•"/>
            </a:pPr>
            <a:r>
              <a:rPr lang="en-GB" dirty="0"/>
              <a:t>Cyber and data security is a perennial front-of-mind risk for governance committees and senior management.</a:t>
            </a:r>
          </a:p>
          <a:p>
            <a:pPr marL="285750" indent="-285750">
              <a:lnSpc>
                <a:spcPct val="108000"/>
              </a:lnSpc>
              <a:spcBef>
                <a:spcPts val="600"/>
              </a:spcBef>
              <a:spcAft>
                <a:spcPts val="600"/>
              </a:spcAft>
              <a:buFont typeface="Arial" panose="020B0604020202020204" pitchFamily="34" charset="0"/>
              <a:buChar char="•"/>
            </a:pPr>
            <a:r>
              <a:rPr lang="en-GB" dirty="0"/>
              <a:t>Widespread homeworking has meant that cybersecurity has taken on a new dimension, inevitably, phishing attempts and social engineering incidents have soared as attempts to exploit security weaknesses followed the decampment of staff into their homes. </a:t>
            </a:r>
          </a:p>
          <a:p>
            <a:pPr marL="285750" indent="-285750">
              <a:lnSpc>
                <a:spcPct val="108000"/>
              </a:lnSpc>
              <a:spcBef>
                <a:spcPts val="600"/>
              </a:spcBef>
              <a:spcAft>
                <a:spcPts val="600"/>
              </a:spcAft>
              <a:buFont typeface="Arial" panose="020B0604020202020204" pitchFamily="34" charset="0"/>
              <a:buChar char="•"/>
            </a:pPr>
            <a:r>
              <a:rPr lang="en-GB" dirty="0"/>
              <a:t>Internal audit must be forward-looking, proactive and continue to stay as close to the business as possible to understand both its risks and its  needs. </a:t>
            </a:r>
          </a:p>
          <a:p>
            <a:pPr marL="285750" indent="-285750">
              <a:lnSpc>
                <a:spcPct val="108000"/>
              </a:lnSpc>
              <a:spcBef>
                <a:spcPts val="600"/>
              </a:spcBef>
              <a:spcAft>
                <a:spcPts val="600"/>
              </a:spcAft>
              <a:buFont typeface="Arial" panose="020B0604020202020204" pitchFamily="34" charset="0"/>
              <a:buChar char="•"/>
            </a:pPr>
            <a:r>
              <a:rPr lang="en-GB" dirty="0"/>
              <a:t>Increasingly, this involves not only operational considerations but strategic risks  and factors in the external environment acting upon the organisation. </a:t>
            </a:r>
          </a:p>
          <a:p>
            <a:pPr marL="285750" indent="-285750">
              <a:lnSpc>
                <a:spcPct val="108000"/>
              </a:lnSpc>
              <a:spcBef>
                <a:spcPts val="600"/>
              </a:spcBef>
              <a:spcAft>
                <a:spcPts val="600"/>
              </a:spcAft>
              <a:buFont typeface="Arial" panose="020B0604020202020204" pitchFamily="34" charset="0"/>
              <a:buChar char="•"/>
            </a:pPr>
            <a:r>
              <a:rPr lang="en-GB" sz="1800" b="1" dirty="0">
                <a:solidFill>
                  <a:schemeClr val="accent1"/>
                </a:solidFill>
              </a:rPr>
              <a:t>Now is the time for internal audit to prove its worth.</a:t>
            </a:r>
          </a:p>
        </p:txBody>
      </p:sp>
    </p:spTree>
    <p:extLst>
      <p:ext uri="{BB962C8B-B14F-4D97-AF65-F5344CB8AC3E}">
        <p14:creationId xmlns:p14="http://schemas.microsoft.com/office/powerpoint/2010/main" val="487986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6B3D4-AEEB-4796-9E3B-2C023E72C119}"/>
              </a:ext>
            </a:extLst>
          </p:cNvPr>
          <p:cNvSpPr>
            <a:spLocks noGrp="1"/>
          </p:cNvSpPr>
          <p:nvPr>
            <p:ph type="ctrTitle"/>
          </p:nvPr>
        </p:nvSpPr>
        <p:spPr>
          <a:xfrm>
            <a:off x="-44335" y="980902"/>
            <a:ext cx="9337187" cy="1540626"/>
          </a:xfrm>
        </p:spPr>
        <p:txBody>
          <a:bodyPr/>
          <a:lstStyle/>
          <a:p>
            <a:r>
              <a:rPr lang="en-GB" b="1" dirty="0">
                <a:solidFill>
                  <a:schemeClr val="tx1">
                    <a:alpha val="50000"/>
                  </a:schemeClr>
                </a:solidFill>
              </a:rPr>
              <a:t>Thoughts, questions?</a:t>
            </a:r>
          </a:p>
        </p:txBody>
      </p:sp>
    </p:spTree>
    <p:extLst>
      <p:ext uri="{BB962C8B-B14F-4D97-AF65-F5344CB8AC3E}">
        <p14:creationId xmlns:p14="http://schemas.microsoft.com/office/powerpoint/2010/main" val="40145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92EE38-990D-4BF0-A6C4-A92BB2C208C5}"/>
              </a:ext>
            </a:extLst>
          </p:cNvPr>
          <p:cNvSpPr>
            <a:spLocks noGrp="1"/>
          </p:cNvSpPr>
          <p:nvPr>
            <p:ph type="title"/>
          </p:nvPr>
        </p:nvSpPr>
        <p:spPr>
          <a:xfrm>
            <a:off x="438036" y="733710"/>
            <a:ext cx="8519680" cy="617613"/>
          </a:xfrm>
        </p:spPr>
        <p:txBody>
          <a:bodyPr anchor="t"/>
          <a:lstStyle/>
          <a:p>
            <a:pPr algn="l"/>
            <a:r>
              <a:rPr lang="en-GB" dirty="0"/>
              <a:t>Risk in Focus 2021</a:t>
            </a:r>
          </a:p>
        </p:txBody>
      </p:sp>
      <p:sp>
        <p:nvSpPr>
          <p:cNvPr id="10" name="Content Placeholder 2">
            <a:extLst>
              <a:ext uri="{FF2B5EF4-FFF2-40B4-BE49-F238E27FC236}">
                <a16:creationId xmlns:a16="http://schemas.microsoft.com/office/drawing/2014/main" id="{66770C59-8E52-426D-8F64-A611B00605B4}"/>
              </a:ext>
            </a:extLst>
          </p:cNvPr>
          <p:cNvSpPr txBox="1">
            <a:spLocks/>
          </p:cNvSpPr>
          <p:nvPr/>
        </p:nvSpPr>
        <p:spPr bwMode="auto">
          <a:xfrm>
            <a:off x="394232" y="1729455"/>
            <a:ext cx="7977730" cy="439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noAutofit/>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pPr marL="285750" indent="-285750">
              <a:lnSpc>
                <a:spcPct val="108000"/>
              </a:lnSpc>
              <a:spcBef>
                <a:spcPts val="600"/>
              </a:spcBef>
              <a:spcAft>
                <a:spcPts val="600"/>
              </a:spcAft>
              <a:buFont typeface="Arial" panose="020B0604020202020204" pitchFamily="34" charset="0"/>
              <a:buChar char="•"/>
            </a:pPr>
            <a:r>
              <a:rPr lang="en-GB" altLang="en-US" sz="1500" kern="0" dirty="0">
                <a:cs typeface="Calibri" panose="020F0502020204030204" pitchFamily="34" charset="0"/>
              </a:rPr>
              <a:t>Risk in Focus is an annual barometer of what Chief Audit Executives (CAEs) perceive as their organisations’ risk priorities and what is preoccupying their thinking as they prepare their forthcoming audit plans. </a:t>
            </a:r>
          </a:p>
          <a:p>
            <a:pPr marL="285750" indent="-285750">
              <a:lnSpc>
                <a:spcPct val="108000"/>
              </a:lnSpc>
              <a:spcBef>
                <a:spcPts val="600"/>
              </a:spcBef>
              <a:spcAft>
                <a:spcPts val="600"/>
              </a:spcAft>
              <a:buFont typeface="Arial" panose="020B0604020202020204" pitchFamily="34" charset="0"/>
              <a:buChar char="•"/>
            </a:pPr>
            <a:r>
              <a:rPr lang="en-GB" altLang="en-US" sz="1500" kern="0" dirty="0"/>
              <a:t>The fifth edition of Risk in Focus is the result of a partnership between ten European institutes of internal auditors: Austria, Belgium, France, Germany, Italy Luxembourg, the Netherlands, Spain, Sweden and the UK &amp; Ireland.</a:t>
            </a:r>
          </a:p>
          <a:p>
            <a:pPr marL="285750" indent="-285750">
              <a:lnSpc>
                <a:spcPct val="108000"/>
              </a:lnSpc>
              <a:spcBef>
                <a:spcPts val="600"/>
              </a:spcBef>
              <a:spcAft>
                <a:spcPts val="600"/>
              </a:spcAft>
              <a:buFont typeface="Arial" panose="020B0604020202020204" pitchFamily="34" charset="0"/>
              <a:buChar char="•"/>
            </a:pPr>
            <a:r>
              <a:rPr lang="en-GB" altLang="en-US" sz="1500" kern="0" dirty="0">
                <a:cs typeface="Calibri" panose="020F0502020204030204" pitchFamily="34" charset="0"/>
              </a:rPr>
              <a:t>Risk in Focus is an essential point of reference for the internal audit profession, not just in Europe where the research is carried out, but worldwide</a:t>
            </a:r>
            <a:r>
              <a:rPr lang="en-GB" altLang="en-US" sz="1500" b="1" kern="0" dirty="0">
                <a:cs typeface="Calibri" panose="020F0502020204030204" pitchFamily="34" charset="0"/>
              </a:rPr>
              <a:t>. </a:t>
            </a:r>
          </a:p>
          <a:p>
            <a:pPr marL="285750" indent="-285750">
              <a:lnSpc>
                <a:spcPct val="108000"/>
              </a:lnSpc>
              <a:spcBef>
                <a:spcPts val="600"/>
              </a:spcBef>
              <a:spcAft>
                <a:spcPts val="600"/>
              </a:spcAft>
              <a:buFont typeface="Arial" panose="020B0604020202020204" pitchFamily="34" charset="0"/>
              <a:buChar char="•"/>
            </a:pPr>
            <a:r>
              <a:rPr lang="en-GB" altLang="en-US" sz="1500" kern="0" dirty="0"/>
              <a:t>A number of key risks have been exacerbated including; cybersecurity and data security, financial, capital and liquidity risks, and bribery fraud and other financial crime.</a:t>
            </a:r>
          </a:p>
          <a:p>
            <a:pPr marL="285750" indent="-285750">
              <a:lnSpc>
                <a:spcPct val="108000"/>
              </a:lnSpc>
              <a:spcBef>
                <a:spcPts val="600"/>
              </a:spcBef>
              <a:spcAft>
                <a:spcPts val="600"/>
              </a:spcAft>
              <a:buFont typeface="Arial" panose="020B0604020202020204" pitchFamily="34" charset="0"/>
              <a:buChar char="•"/>
            </a:pPr>
            <a:r>
              <a:rPr lang="en-GB" altLang="en-US" sz="1500" kern="0" dirty="0"/>
              <a:t>The report sets out a number of recommendations on how organisations can tackle these risks and the role of internal audit in managing and mitigating these risks.</a:t>
            </a:r>
          </a:p>
          <a:p>
            <a:pPr marL="285750" indent="-285750">
              <a:lnSpc>
                <a:spcPct val="108000"/>
              </a:lnSpc>
              <a:spcBef>
                <a:spcPts val="600"/>
              </a:spcBef>
              <a:spcAft>
                <a:spcPts val="600"/>
              </a:spcAft>
              <a:buFont typeface="Arial" panose="020B0604020202020204" pitchFamily="34" charset="0"/>
              <a:buChar char="•"/>
            </a:pPr>
            <a:r>
              <a:rPr lang="en-GB" altLang="en-US" sz="1500" kern="0" dirty="0"/>
              <a:t>Coronavirus is the most significant and far-reaching event for businesses and has continued to disrupt the corporate landscape.</a:t>
            </a:r>
          </a:p>
          <a:p>
            <a:pPr marL="285750" indent="-285750">
              <a:lnSpc>
                <a:spcPct val="108000"/>
              </a:lnSpc>
              <a:spcBef>
                <a:spcPts val="600"/>
              </a:spcBef>
              <a:spcAft>
                <a:spcPts val="600"/>
              </a:spcAft>
              <a:buFont typeface="Arial" panose="020B0604020202020204" pitchFamily="34" charset="0"/>
              <a:buChar char="•"/>
            </a:pPr>
            <a:endParaRPr lang="en-GB" altLang="en-US" sz="1500" b="1" kern="0" dirty="0">
              <a:cs typeface="Calibri" panose="020F0502020204030204" pitchFamily="34" charset="0"/>
            </a:endParaRPr>
          </a:p>
          <a:p>
            <a:pPr marL="285750" indent="-285750">
              <a:lnSpc>
                <a:spcPct val="108000"/>
              </a:lnSpc>
              <a:spcBef>
                <a:spcPts val="600"/>
              </a:spcBef>
              <a:spcAft>
                <a:spcPts val="600"/>
              </a:spcAft>
              <a:buFont typeface="Arial" panose="020B0604020202020204" pitchFamily="34" charset="0"/>
              <a:buChar char="•"/>
            </a:pPr>
            <a:endParaRPr lang="en-GB" sz="1500" b="1" kern="0" dirty="0">
              <a:solidFill>
                <a:schemeClr val="bg1"/>
              </a:solidFill>
              <a:cs typeface="Calibri" panose="020F0502020204030204" pitchFamily="34" charset="0"/>
            </a:endParaRPr>
          </a:p>
        </p:txBody>
      </p:sp>
      <p:pic>
        <p:nvPicPr>
          <p:cNvPr id="4" name="Content Placeholder 3">
            <a:extLst>
              <a:ext uri="{FF2B5EF4-FFF2-40B4-BE49-F238E27FC236}">
                <a16:creationId xmlns:a16="http://schemas.microsoft.com/office/drawing/2014/main" id="{646643FF-62CF-4E25-90A7-0DB2793A3297}"/>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9061631" y="1868167"/>
            <a:ext cx="2838922" cy="4009474"/>
          </a:xfrm>
        </p:spPr>
      </p:pic>
    </p:spTree>
    <p:extLst>
      <p:ext uri="{BB962C8B-B14F-4D97-AF65-F5344CB8AC3E}">
        <p14:creationId xmlns:p14="http://schemas.microsoft.com/office/powerpoint/2010/main" val="71942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77C0F-0D6C-4402-93A3-546EB61C2FCC}"/>
              </a:ext>
            </a:extLst>
          </p:cNvPr>
          <p:cNvSpPr>
            <a:spLocks noGrp="1"/>
          </p:cNvSpPr>
          <p:nvPr>
            <p:ph type="title"/>
          </p:nvPr>
        </p:nvSpPr>
        <p:spPr>
          <a:xfrm>
            <a:off x="438036" y="626991"/>
            <a:ext cx="7632848" cy="720080"/>
          </a:xfrm>
        </p:spPr>
        <p:txBody>
          <a:bodyPr/>
          <a:lstStyle/>
          <a:p>
            <a:r>
              <a:rPr lang="en-GB" dirty="0"/>
              <a:t>Risk in Focus 2021 - methodology</a:t>
            </a:r>
          </a:p>
        </p:txBody>
      </p:sp>
      <p:sp>
        <p:nvSpPr>
          <p:cNvPr id="5" name="Content Placeholder 2">
            <a:extLst>
              <a:ext uri="{FF2B5EF4-FFF2-40B4-BE49-F238E27FC236}">
                <a16:creationId xmlns:a16="http://schemas.microsoft.com/office/drawing/2014/main" id="{B6100B57-CB80-43D3-B6F2-F97AD51D71EC}"/>
              </a:ext>
            </a:extLst>
          </p:cNvPr>
          <p:cNvSpPr>
            <a:spLocks noGrp="1"/>
          </p:cNvSpPr>
          <p:nvPr>
            <p:ph idx="1"/>
          </p:nvPr>
        </p:nvSpPr>
        <p:spPr>
          <a:xfrm>
            <a:off x="438035" y="1913870"/>
            <a:ext cx="8005107" cy="4112522"/>
          </a:xfrm>
        </p:spPr>
        <p:txBody>
          <a:bodyPr/>
          <a:lstStyle/>
          <a:p>
            <a:pPr marL="285750" indent="-285750">
              <a:lnSpc>
                <a:spcPct val="108000"/>
              </a:lnSpc>
              <a:spcBef>
                <a:spcPts val="600"/>
              </a:spcBef>
              <a:spcAft>
                <a:spcPts val="600"/>
              </a:spcAft>
              <a:buClr>
                <a:srgbClr val="7030A0"/>
              </a:buClr>
              <a:buFont typeface="Arial" panose="020B0604020202020204" pitchFamily="34" charset="0"/>
              <a:buChar char="•"/>
            </a:pPr>
            <a:r>
              <a:rPr lang="en-GB" altLang="en-US" sz="1800" dirty="0"/>
              <a:t>The quantitative survey saw 579 responses, a 10% annual increase and the highest response rate since the survey began.</a:t>
            </a:r>
            <a:endParaRPr lang="en-GB" altLang="en-US" sz="900" dirty="0"/>
          </a:p>
          <a:p>
            <a:pPr marL="285750" indent="-285750">
              <a:lnSpc>
                <a:spcPct val="108000"/>
              </a:lnSpc>
              <a:spcBef>
                <a:spcPts val="600"/>
              </a:spcBef>
              <a:spcAft>
                <a:spcPts val="600"/>
              </a:spcAft>
              <a:buClr>
                <a:srgbClr val="7030A0"/>
              </a:buClr>
              <a:buFont typeface="Arial" panose="020B0604020202020204" pitchFamily="34" charset="0"/>
              <a:buChar char="•"/>
            </a:pPr>
            <a:r>
              <a:rPr lang="en-GB" altLang="en-US" sz="1800" dirty="0"/>
              <a:t>Risk in Focus also draws upon 42 in-depth  interviews with CAEs and for the first time ever, Audit Committee Chairs. </a:t>
            </a:r>
            <a:endParaRPr lang="en-GB" altLang="en-US" sz="900" dirty="0"/>
          </a:p>
          <a:p>
            <a:pPr marL="285750" indent="-285750">
              <a:lnSpc>
                <a:spcPct val="108000"/>
              </a:lnSpc>
              <a:spcBef>
                <a:spcPts val="600"/>
              </a:spcBef>
              <a:spcAft>
                <a:spcPts val="600"/>
              </a:spcAft>
              <a:buClr>
                <a:srgbClr val="7030A0"/>
              </a:buClr>
              <a:buFont typeface="Arial" panose="020B0604020202020204" pitchFamily="34" charset="0"/>
              <a:buChar char="•"/>
            </a:pPr>
            <a:r>
              <a:rPr lang="en-GB" altLang="en-US" sz="1800" dirty="0"/>
              <a:t>In another first, research includes perspectives from 51 subject matter experts on developing risk areas.</a:t>
            </a:r>
          </a:p>
        </p:txBody>
      </p:sp>
      <p:pic>
        <p:nvPicPr>
          <p:cNvPr id="6" name="Content Placeholder 5" descr="A picture containing indoor, table, cup, sitting&#10;&#10;Description automatically generated">
            <a:extLst>
              <a:ext uri="{FF2B5EF4-FFF2-40B4-BE49-F238E27FC236}">
                <a16:creationId xmlns:a16="http://schemas.microsoft.com/office/drawing/2014/main" id="{5AE34C73-C532-45F7-A8B3-BB2C738D0F70}"/>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9014991" y="1913870"/>
            <a:ext cx="2911886" cy="4112522"/>
          </a:xfrm>
        </p:spPr>
      </p:pic>
      <p:pic>
        <p:nvPicPr>
          <p:cNvPr id="9" name="Picture 8" descr="A picture containing text&#10;&#10;Description automatically generated">
            <a:extLst>
              <a:ext uri="{FF2B5EF4-FFF2-40B4-BE49-F238E27FC236}">
                <a16:creationId xmlns:a16="http://schemas.microsoft.com/office/drawing/2014/main" id="{65667EFE-28EE-473B-9E88-A9D234CA1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557" y="4662151"/>
            <a:ext cx="4687919" cy="1514310"/>
          </a:xfrm>
          <a:prstGeom prst="rect">
            <a:avLst/>
          </a:prstGeom>
        </p:spPr>
      </p:pic>
    </p:spTree>
    <p:extLst>
      <p:ext uri="{BB962C8B-B14F-4D97-AF65-F5344CB8AC3E}">
        <p14:creationId xmlns:p14="http://schemas.microsoft.com/office/powerpoint/2010/main" val="223612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77C0F-0D6C-4402-93A3-546EB61C2FCC}"/>
              </a:ext>
            </a:extLst>
          </p:cNvPr>
          <p:cNvSpPr>
            <a:spLocks noGrp="1"/>
          </p:cNvSpPr>
          <p:nvPr>
            <p:ph type="title"/>
          </p:nvPr>
        </p:nvSpPr>
        <p:spPr>
          <a:xfrm>
            <a:off x="456313" y="-99392"/>
            <a:ext cx="8808039" cy="1462910"/>
          </a:xfrm>
        </p:spPr>
        <p:txBody>
          <a:bodyPr/>
          <a:lstStyle/>
          <a:p>
            <a:r>
              <a:rPr lang="en-GB" dirty="0"/>
              <a:t>Risk in Focus 2021 - this year’s hot topics </a:t>
            </a:r>
          </a:p>
        </p:txBody>
      </p:sp>
      <p:sp>
        <p:nvSpPr>
          <p:cNvPr id="3" name="TextBox 2">
            <a:extLst>
              <a:ext uri="{FF2B5EF4-FFF2-40B4-BE49-F238E27FC236}">
                <a16:creationId xmlns:a16="http://schemas.microsoft.com/office/drawing/2014/main" id="{8B0BCFC5-98B2-46CF-93D7-A58938E57767}"/>
              </a:ext>
            </a:extLst>
          </p:cNvPr>
          <p:cNvSpPr txBox="1"/>
          <p:nvPr/>
        </p:nvSpPr>
        <p:spPr>
          <a:xfrm>
            <a:off x="795370" y="1649104"/>
            <a:ext cx="504056" cy="261610"/>
          </a:xfrm>
          <a:prstGeom prst="rect">
            <a:avLst/>
          </a:prstGeom>
          <a:noFill/>
        </p:spPr>
        <p:txBody>
          <a:bodyPr wrap="square" rtlCol="0">
            <a:spAutoFit/>
          </a:bodyPr>
          <a:lstStyle/>
          <a:p>
            <a:r>
              <a:rPr lang="en-GB" sz="1100" b="1" dirty="0">
                <a:latin typeface="Calibri" panose="020F0502020204030204" pitchFamily="34" charset="0"/>
                <a:cs typeface="Calibri" panose="020F0502020204030204" pitchFamily="34" charset="0"/>
              </a:rPr>
              <a:t>1.</a:t>
            </a:r>
          </a:p>
        </p:txBody>
      </p:sp>
      <p:sp>
        <p:nvSpPr>
          <p:cNvPr id="10" name="TextBox 9">
            <a:extLst>
              <a:ext uri="{FF2B5EF4-FFF2-40B4-BE49-F238E27FC236}">
                <a16:creationId xmlns:a16="http://schemas.microsoft.com/office/drawing/2014/main" id="{15057086-67D8-4F63-89D7-BC3DB68DCA13}"/>
              </a:ext>
            </a:extLst>
          </p:cNvPr>
          <p:cNvSpPr txBox="1"/>
          <p:nvPr/>
        </p:nvSpPr>
        <p:spPr>
          <a:xfrm>
            <a:off x="782324" y="2165624"/>
            <a:ext cx="504056" cy="261610"/>
          </a:xfrm>
          <a:prstGeom prst="rect">
            <a:avLst/>
          </a:prstGeom>
          <a:noFill/>
        </p:spPr>
        <p:txBody>
          <a:bodyPr wrap="square" rtlCol="0">
            <a:spAutoFit/>
          </a:bodyPr>
          <a:lstStyle/>
          <a:p>
            <a:r>
              <a:rPr lang="en-GB" sz="1100" b="1" dirty="0">
                <a:latin typeface="Calibri" panose="020F0502020204030204" pitchFamily="34" charset="0"/>
                <a:cs typeface="Calibri" panose="020F0502020204030204" pitchFamily="34" charset="0"/>
              </a:rPr>
              <a:t>2.</a:t>
            </a:r>
          </a:p>
        </p:txBody>
      </p:sp>
      <p:sp>
        <p:nvSpPr>
          <p:cNvPr id="11" name="TextBox 10">
            <a:extLst>
              <a:ext uri="{FF2B5EF4-FFF2-40B4-BE49-F238E27FC236}">
                <a16:creationId xmlns:a16="http://schemas.microsoft.com/office/drawing/2014/main" id="{037191E5-3CC7-4770-87FC-E8678F23E30C}"/>
              </a:ext>
            </a:extLst>
          </p:cNvPr>
          <p:cNvSpPr txBox="1"/>
          <p:nvPr/>
        </p:nvSpPr>
        <p:spPr>
          <a:xfrm>
            <a:off x="797376" y="2661823"/>
            <a:ext cx="504056" cy="261610"/>
          </a:xfrm>
          <a:prstGeom prst="rect">
            <a:avLst/>
          </a:prstGeom>
          <a:noFill/>
        </p:spPr>
        <p:txBody>
          <a:bodyPr wrap="square" rtlCol="0">
            <a:spAutoFit/>
          </a:bodyPr>
          <a:lstStyle/>
          <a:p>
            <a:r>
              <a:rPr lang="en-GB" sz="1100" b="1" dirty="0">
                <a:latin typeface="Calibri" panose="020F0502020204030204" pitchFamily="34" charset="0"/>
                <a:cs typeface="Calibri" panose="020F0502020204030204" pitchFamily="34" charset="0"/>
              </a:rPr>
              <a:t>3.</a:t>
            </a:r>
          </a:p>
        </p:txBody>
      </p:sp>
      <p:sp>
        <p:nvSpPr>
          <p:cNvPr id="12" name="TextBox 11">
            <a:extLst>
              <a:ext uri="{FF2B5EF4-FFF2-40B4-BE49-F238E27FC236}">
                <a16:creationId xmlns:a16="http://schemas.microsoft.com/office/drawing/2014/main" id="{60DEBA84-FFD8-4A02-B407-59183BD1E861}"/>
              </a:ext>
            </a:extLst>
          </p:cNvPr>
          <p:cNvSpPr txBox="1"/>
          <p:nvPr/>
        </p:nvSpPr>
        <p:spPr>
          <a:xfrm>
            <a:off x="802852" y="3194569"/>
            <a:ext cx="504056" cy="261610"/>
          </a:xfrm>
          <a:prstGeom prst="rect">
            <a:avLst/>
          </a:prstGeom>
          <a:noFill/>
        </p:spPr>
        <p:txBody>
          <a:bodyPr wrap="square" rtlCol="0">
            <a:spAutoFit/>
          </a:bodyPr>
          <a:lstStyle/>
          <a:p>
            <a:r>
              <a:rPr lang="en-GB" sz="1100" b="1" dirty="0">
                <a:latin typeface="Calibri" panose="020F0502020204030204" pitchFamily="34" charset="0"/>
                <a:cs typeface="Calibri" panose="020F0502020204030204" pitchFamily="34" charset="0"/>
              </a:rPr>
              <a:t>4.</a:t>
            </a:r>
          </a:p>
        </p:txBody>
      </p:sp>
      <p:sp>
        <p:nvSpPr>
          <p:cNvPr id="13" name="TextBox 12">
            <a:extLst>
              <a:ext uri="{FF2B5EF4-FFF2-40B4-BE49-F238E27FC236}">
                <a16:creationId xmlns:a16="http://schemas.microsoft.com/office/drawing/2014/main" id="{E385D86E-BC0C-4869-BE50-B821BA193861}"/>
              </a:ext>
            </a:extLst>
          </p:cNvPr>
          <p:cNvSpPr txBox="1"/>
          <p:nvPr/>
        </p:nvSpPr>
        <p:spPr>
          <a:xfrm>
            <a:off x="766469" y="3707911"/>
            <a:ext cx="504056" cy="261610"/>
          </a:xfrm>
          <a:prstGeom prst="rect">
            <a:avLst/>
          </a:prstGeom>
          <a:noFill/>
        </p:spPr>
        <p:txBody>
          <a:bodyPr wrap="square" rtlCol="0">
            <a:spAutoFit/>
          </a:bodyPr>
          <a:lstStyle/>
          <a:p>
            <a:r>
              <a:rPr lang="en-GB" sz="1100" b="1" dirty="0">
                <a:latin typeface="Calibri" panose="020F0502020204030204" pitchFamily="34" charset="0"/>
                <a:cs typeface="Calibri" panose="020F0502020204030204" pitchFamily="34" charset="0"/>
              </a:rPr>
              <a:t>5.</a:t>
            </a:r>
          </a:p>
        </p:txBody>
      </p:sp>
      <p:sp>
        <p:nvSpPr>
          <p:cNvPr id="14" name="TextBox 13">
            <a:extLst>
              <a:ext uri="{FF2B5EF4-FFF2-40B4-BE49-F238E27FC236}">
                <a16:creationId xmlns:a16="http://schemas.microsoft.com/office/drawing/2014/main" id="{41D6DEF1-E41A-4850-9628-EC046E78964D}"/>
              </a:ext>
            </a:extLst>
          </p:cNvPr>
          <p:cNvSpPr txBox="1"/>
          <p:nvPr/>
        </p:nvSpPr>
        <p:spPr>
          <a:xfrm>
            <a:off x="766469" y="5816954"/>
            <a:ext cx="504056" cy="261610"/>
          </a:xfrm>
          <a:prstGeom prst="rect">
            <a:avLst/>
          </a:prstGeom>
          <a:noFill/>
        </p:spPr>
        <p:txBody>
          <a:bodyPr wrap="square" rtlCol="0">
            <a:spAutoFit/>
          </a:bodyPr>
          <a:lstStyle/>
          <a:p>
            <a:r>
              <a:rPr lang="en-GB" sz="1100" b="1" dirty="0">
                <a:latin typeface="Calibri" panose="020F0502020204030204" pitchFamily="34" charset="0"/>
                <a:cs typeface="Calibri" panose="020F0502020204030204" pitchFamily="34" charset="0"/>
              </a:rPr>
              <a:t>9.</a:t>
            </a:r>
          </a:p>
        </p:txBody>
      </p:sp>
      <p:sp>
        <p:nvSpPr>
          <p:cNvPr id="15" name="TextBox 14">
            <a:extLst>
              <a:ext uri="{FF2B5EF4-FFF2-40B4-BE49-F238E27FC236}">
                <a16:creationId xmlns:a16="http://schemas.microsoft.com/office/drawing/2014/main" id="{E0872640-3CE2-4C4F-BF69-9DBAAF5E67F1}"/>
              </a:ext>
            </a:extLst>
          </p:cNvPr>
          <p:cNvSpPr txBox="1"/>
          <p:nvPr/>
        </p:nvSpPr>
        <p:spPr>
          <a:xfrm>
            <a:off x="766469" y="4188489"/>
            <a:ext cx="504056" cy="261610"/>
          </a:xfrm>
          <a:prstGeom prst="rect">
            <a:avLst/>
          </a:prstGeom>
          <a:noFill/>
        </p:spPr>
        <p:txBody>
          <a:bodyPr wrap="square" rtlCol="0">
            <a:spAutoFit/>
          </a:bodyPr>
          <a:lstStyle/>
          <a:p>
            <a:r>
              <a:rPr lang="en-GB" sz="1100" b="1" dirty="0">
                <a:latin typeface="Calibri" panose="020F0502020204030204" pitchFamily="34" charset="0"/>
                <a:cs typeface="Calibri" panose="020F0502020204030204" pitchFamily="34" charset="0"/>
              </a:rPr>
              <a:t>6.</a:t>
            </a:r>
          </a:p>
        </p:txBody>
      </p:sp>
      <p:sp>
        <p:nvSpPr>
          <p:cNvPr id="16" name="TextBox 15">
            <a:extLst>
              <a:ext uri="{FF2B5EF4-FFF2-40B4-BE49-F238E27FC236}">
                <a16:creationId xmlns:a16="http://schemas.microsoft.com/office/drawing/2014/main" id="{36D18BA5-D56C-4A03-8A4B-A5E179E7DABC}"/>
              </a:ext>
            </a:extLst>
          </p:cNvPr>
          <p:cNvSpPr txBox="1"/>
          <p:nvPr/>
        </p:nvSpPr>
        <p:spPr>
          <a:xfrm>
            <a:off x="766469" y="4726826"/>
            <a:ext cx="504056" cy="261610"/>
          </a:xfrm>
          <a:prstGeom prst="rect">
            <a:avLst/>
          </a:prstGeom>
          <a:noFill/>
        </p:spPr>
        <p:txBody>
          <a:bodyPr wrap="square" rtlCol="0">
            <a:spAutoFit/>
          </a:bodyPr>
          <a:lstStyle/>
          <a:p>
            <a:r>
              <a:rPr lang="en-GB" sz="1100" b="1" dirty="0">
                <a:latin typeface="Calibri" panose="020F0502020204030204" pitchFamily="34" charset="0"/>
                <a:cs typeface="Calibri" panose="020F0502020204030204" pitchFamily="34" charset="0"/>
              </a:rPr>
              <a:t>7.</a:t>
            </a:r>
          </a:p>
        </p:txBody>
      </p:sp>
      <p:sp>
        <p:nvSpPr>
          <p:cNvPr id="17" name="TextBox 16">
            <a:extLst>
              <a:ext uri="{FF2B5EF4-FFF2-40B4-BE49-F238E27FC236}">
                <a16:creationId xmlns:a16="http://schemas.microsoft.com/office/drawing/2014/main" id="{E259E227-F9D8-4EE6-92CC-C6DBDEF11495}"/>
              </a:ext>
            </a:extLst>
          </p:cNvPr>
          <p:cNvSpPr txBox="1"/>
          <p:nvPr/>
        </p:nvSpPr>
        <p:spPr>
          <a:xfrm>
            <a:off x="782095" y="5319994"/>
            <a:ext cx="504056" cy="261610"/>
          </a:xfrm>
          <a:prstGeom prst="rect">
            <a:avLst/>
          </a:prstGeom>
          <a:noFill/>
        </p:spPr>
        <p:txBody>
          <a:bodyPr wrap="square" rtlCol="0">
            <a:spAutoFit/>
          </a:bodyPr>
          <a:lstStyle/>
          <a:p>
            <a:r>
              <a:rPr lang="en-GB" sz="1100" b="1" dirty="0">
                <a:latin typeface="Calibri" panose="020F0502020204030204" pitchFamily="34" charset="0"/>
                <a:cs typeface="Calibri" panose="020F0502020204030204" pitchFamily="34" charset="0"/>
              </a:rPr>
              <a:t>8.</a:t>
            </a:r>
          </a:p>
        </p:txBody>
      </p:sp>
      <p:sp>
        <p:nvSpPr>
          <p:cNvPr id="18" name="TextBox 17">
            <a:extLst>
              <a:ext uri="{FF2B5EF4-FFF2-40B4-BE49-F238E27FC236}">
                <a16:creationId xmlns:a16="http://schemas.microsoft.com/office/drawing/2014/main" id="{5F973242-EB6D-4B91-BF71-267707F0CAD9}"/>
              </a:ext>
            </a:extLst>
          </p:cNvPr>
          <p:cNvSpPr txBox="1"/>
          <p:nvPr/>
        </p:nvSpPr>
        <p:spPr>
          <a:xfrm>
            <a:off x="706446" y="6313914"/>
            <a:ext cx="504057" cy="261610"/>
          </a:xfrm>
          <a:prstGeom prst="rect">
            <a:avLst/>
          </a:prstGeom>
          <a:noFill/>
        </p:spPr>
        <p:txBody>
          <a:bodyPr wrap="square" rtlCol="0">
            <a:spAutoFit/>
          </a:bodyPr>
          <a:lstStyle/>
          <a:p>
            <a:r>
              <a:rPr lang="en-GB" sz="1100" b="1" dirty="0">
                <a:latin typeface="Calibri" panose="020F0502020204030204" pitchFamily="34" charset="0"/>
                <a:cs typeface="Calibri" panose="020F0502020204030204" pitchFamily="34" charset="0"/>
              </a:rPr>
              <a:t>10.          </a:t>
            </a:r>
          </a:p>
        </p:txBody>
      </p:sp>
      <p:pic>
        <p:nvPicPr>
          <p:cNvPr id="7" name="Content Placeholder 6" descr="A picture containing indoor, table, cup, sitting&#10;&#10;Description automatically generated">
            <a:extLst>
              <a:ext uri="{FF2B5EF4-FFF2-40B4-BE49-F238E27FC236}">
                <a16:creationId xmlns:a16="http://schemas.microsoft.com/office/drawing/2014/main" id="{346D089D-DBC8-4765-A635-5D1978349984}"/>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106804" y="2107556"/>
            <a:ext cx="3032604" cy="4283015"/>
          </a:xfrm>
        </p:spPr>
      </p:pic>
      <p:pic>
        <p:nvPicPr>
          <p:cNvPr id="19" name="Picture 18" descr="Table&#10;&#10;Description automatically generated">
            <a:extLst>
              <a:ext uri="{FF2B5EF4-FFF2-40B4-BE49-F238E27FC236}">
                <a16:creationId xmlns:a16="http://schemas.microsoft.com/office/drawing/2014/main" id="{14BA247E-186C-4214-AF62-64C6ACC530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912" y="1561357"/>
            <a:ext cx="3899093" cy="5097228"/>
          </a:xfrm>
          <a:prstGeom prst="rect">
            <a:avLst/>
          </a:prstGeom>
        </p:spPr>
      </p:pic>
      <p:pic>
        <p:nvPicPr>
          <p:cNvPr id="5" name="Picture 4">
            <a:extLst>
              <a:ext uri="{FF2B5EF4-FFF2-40B4-BE49-F238E27FC236}">
                <a16:creationId xmlns:a16="http://schemas.microsoft.com/office/drawing/2014/main" id="{A796FCA0-9AF4-46D4-9FD3-7ED58E07D068}"/>
              </a:ext>
            </a:extLst>
          </p:cNvPr>
          <p:cNvPicPr>
            <a:picLocks noChangeAspect="1"/>
          </p:cNvPicPr>
          <p:nvPr/>
        </p:nvPicPr>
        <p:blipFill>
          <a:blip r:embed="rId5"/>
          <a:stretch>
            <a:fillRect/>
          </a:stretch>
        </p:blipFill>
        <p:spPr>
          <a:xfrm>
            <a:off x="5466123" y="4650349"/>
            <a:ext cx="420660" cy="414564"/>
          </a:xfrm>
          <a:prstGeom prst="rect">
            <a:avLst/>
          </a:prstGeom>
        </p:spPr>
      </p:pic>
      <p:pic>
        <p:nvPicPr>
          <p:cNvPr id="8" name="Picture 7">
            <a:extLst>
              <a:ext uri="{FF2B5EF4-FFF2-40B4-BE49-F238E27FC236}">
                <a16:creationId xmlns:a16="http://schemas.microsoft.com/office/drawing/2014/main" id="{2F3A5D30-C96A-4E73-89B4-2CADD76501F1}"/>
              </a:ext>
            </a:extLst>
          </p:cNvPr>
          <p:cNvPicPr>
            <a:picLocks noChangeAspect="1"/>
          </p:cNvPicPr>
          <p:nvPr/>
        </p:nvPicPr>
        <p:blipFill>
          <a:blip r:embed="rId6"/>
          <a:stretch>
            <a:fillRect/>
          </a:stretch>
        </p:blipFill>
        <p:spPr>
          <a:xfrm>
            <a:off x="5430899" y="3672896"/>
            <a:ext cx="426757" cy="420660"/>
          </a:xfrm>
          <a:prstGeom prst="rect">
            <a:avLst/>
          </a:prstGeom>
        </p:spPr>
      </p:pic>
      <p:pic>
        <p:nvPicPr>
          <p:cNvPr id="20" name="Picture 19">
            <a:extLst>
              <a:ext uri="{FF2B5EF4-FFF2-40B4-BE49-F238E27FC236}">
                <a16:creationId xmlns:a16="http://schemas.microsoft.com/office/drawing/2014/main" id="{8D5D4E39-6DC7-4706-B871-FCCC6D43C7DB}"/>
              </a:ext>
            </a:extLst>
          </p:cNvPr>
          <p:cNvPicPr>
            <a:picLocks noChangeAspect="1"/>
          </p:cNvPicPr>
          <p:nvPr/>
        </p:nvPicPr>
        <p:blipFill>
          <a:blip r:embed="rId6"/>
          <a:stretch>
            <a:fillRect/>
          </a:stretch>
        </p:blipFill>
        <p:spPr>
          <a:xfrm>
            <a:off x="5460026" y="2565673"/>
            <a:ext cx="426757" cy="420660"/>
          </a:xfrm>
          <a:prstGeom prst="rect">
            <a:avLst/>
          </a:prstGeom>
        </p:spPr>
      </p:pic>
      <p:pic>
        <p:nvPicPr>
          <p:cNvPr id="22" name="Picture 21">
            <a:extLst>
              <a:ext uri="{FF2B5EF4-FFF2-40B4-BE49-F238E27FC236}">
                <a16:creationId xmlns:a16="http://schemas.microsoft.com/office/drawing/2014/main" id="{92B2AAC6-7161-4415-9BB8-D6BA12485866}"/>
              </a:ext>
            </a:extLst>
          </p:cNvPr>
          <p:cNvPicPr>
            <a:picLocks noChangeAspect="1"/>
          </p:cNvPicPr>
          <p:nvPr/>
        </p:nvPicPr>
        <p:blipFill>
          <a:blip r:embed="rId6"/>
          <a:stretch>
            <a:fillRect/>
          </a:stretch>
        </p:blipFill>
        <p:spPr>
          <a:xfrm>
            <a:off x="5460026" y="6234389"/>
            <a:ext cx="426757" cy="420660"/>
          </a:xfrm>
          <a:prstGeom prst="rect">
            <a:avLst/>
          </a:prstGeom>
        </p:spPr>
      </p:pic>
      <p:sp>
        <p:nvSpPr>
          <p:cNvPr id="24" name="TextBox 23">
            <a:extLst>
              <a:ext uri="{FF2B5EF4-FFF2-40B4-BE49-F238E27FC236}">
                <a16:creationId xmlns:a16="http://schemas.microsoft.com/office/drawing/2014/main" id="{1FE75960-0C58-4A7E-972B-75898C1F47A9}"/>
              </a:ext>
            </a:extLst>
          </p:cNvPr>
          <p:cNvSpPr txBox="1"/>
          <p:nvPr/>
        </p:nvSpPr>
        <p:spPr>
          <a:xfrm>
            <a:off x="9264352" y="2482842"/>
            <a:ext cx="2744103" cy="2800767"/>
          </a:xfrm>
          <a:prstGeom prst="rect">
            <a:avLst/>
          </a:prstGeom>
          <a:noFill/>
          <a:ln>
            <a:solidFill>
              <a:schemeClr val="accent5">
                <a:lumMod val="50000"/>
              </a:schemeClr>
            </a:solidFill>
          </a:ln>
        </p:spPr>
        <p:txBody>
          <a:bodyPr wrap="square">
            <a:spAutoFit/>
          </a:bodyPr>
          <a:lstStyle/>
          <a:p>
            <a:r>
              <a:rPr lang="en-GB" sz="1600" dirty="0"/>
              <a:t>New risk – disaster and crisis preparedness: lessons from the pandemic – is this a one off or will it now stay but link to future potential disasters e.g. climate change</a:t>
            </a:r>
          </a:p>
          <a:p>
            <a:endParaRPr lang="en-GB" sz="1600" dirty="0"/>
          </a:p>
          <a:p>
            <a:r>
              <a:rPr lang="en-GB" sz="1600" dirty="0"/>
              <a:t>Differentiation between strategic          and operational risks </a:t>
            </a:r>
          </a:p>
        </p:txBody>
      </p:sp>
      <p:pic>
        <p:nvPicPr>
          <p:cNvPr id="26" name="Picture 25">
            <a:extLst>
              <a:ext uri="{FF2B5EF4-FFF2-40B4-BE49-F238E27FC236}">
                <a16:creationId xmlns:a16="http://schemas.microsoft.com/office/drawing/2014/main" id="{5FA75911-26CF-4EB9-8C40-17ECB173FD48}"/>
              </a:ext>
            </a:extLst>
          </p:cNvPr>
          <p:cNvPicPr>
            <a:picLocks noChangeAspect="1"/>
          </p:cNvPicPr>
          <p:nvPr/>
        </p:nvPicPr>
        <p:blipFill>
          <a:blip r:embed="rId6"/>
          <a:stretch>
            <a:fillRect/>
          </a:stretch>
        </p:blipFill>
        <p:spPr>
          <a:xfrm>
            <a:off x="10209646" y="4650349"/>
            <a:ext cx="426757" cy="420660"/>
          </a:xfrm>
          <a:prstGeom prst="rect">
            <a:avLst/>
          </a:prstGeom>
        </p:spPr>
      </p:pic>
    </p:spTree>
    <p:extLst>
      <p:ext uri="{BB962C8B-B14F-4D97-AF65-F5344CB8AC3E}">
        <p14:creationId xmlns:p14="http://schemas.microsoft.com/office/powerpoint/2010/main" val="721960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22681E-B00A-443A-9797-F5701E33C9DB}"/>
              </a:ext>
            </a:extLst>
          </p:cNvPr>
          <p:cNvSpPr>
            <a:spLocks noGrp="1"/>
          </p:cNvSpPr>
          <p:nvPr>
            <p:ph type="title"/>
          </p:nvPr>
        </p:nvSpPr>
        <p:spPr>
          <a:xfrm>
            <a:off x="349238" y="698950"/>
            <a:ext cx="9525124" cy="706333"/>
          </a:xfrm>
        </p:spPr>
        <p:txBody>
          <a:bodyPr wrap="square" anchor="t">
            <a:noAutofit/>
          </a:bodyPr>
          <a:lstStyle/>
          <a:p>
            <a:r>
              <a:rPr lang="en-GB" dirty="0"/>
              <a:t> Key Messages - </a:t>
            </a:r>
            <a:r>
              <a:rPr lang="en-GB" sz="2800" dirty="0"/>
              <a:t>One Year on 2021 vs 2020</a:t>
            </a:r>
            <a:br>
              <a:rPr lang="en-GB" sz="2800" dirty="0"/>
            </a:br>
            <a:br>
              <a:rPr lang="en-GB" dirty="0"/>
            </a:br>
            <a:br>
              <a:rPr lang="en-GB" dirty="0"/>
            </a:br>
            <a:br>
              <a:rPr lang="en-GB" dirty="0"/>
            </a:br>
            <a:br>
              <a:rPr lang="en-GB" dirty="0"/>
            </a:br>
            <a:br>
              <a:rPr lang="en-GB" dirty="0"/>
            </a:br>
            <a:br>
              <a:rPr lang="en-GB" dirty="0"/>
            </a:br>
            <a:br>
              <a:rPr lang="en-GB" dirty="0"/>
            </a:br>
            <a:endParaRPr lang="en-GB" dirty="0"/>
          </a:p>
        </p:txBody>
      </p:sp>
      <p:sp>
        <p:nvSpPr>
          <p:cNvPr id="21" name="Content Placeholder 20">
            <a:extLst>
              <a:ext uri="{FF2B5EF4-FFF2-40B4-BE49-F238E27FC236}">
                <a16:creationId xmlns:a16="http://schemas.microsoft.com/office/drawing/2014/main" id="{0A0E6536-48D1-4B1B-817C-8E73A5504533}"/>
              </a:ext>
            </a:extLst>
          </p:cNvPr>
          <p:cNvSpPr>
            <a:spLocks noGrp="1"/>
          </p:cNvSpPr>
          <p:nvPr>
            <p:ph idx="1"/>
          </p:nvPr>
        </p:nvSpPr>
        <p:spPr>
          <a:xfrm>
            <a:off x="388857" y="1871191"/>
            <a:ext cx="3291934" cy="4682175"/>
          </a:xfrm>
        </p:spPr>
        <p:txBody>
          <a:bodyPr/>
          <a:lstStyle/>
          <a:p>
            <a:pPr marL="285750" indent="-285750">
              <a:lnSpc>
                <a:spcPct val="108000"/>
              </a:lnSpc>
              <a:buClr>
                <a:schemeClr val="accent1"/>
              </a:buClr>
              <a:buFont typeface="Arial" panose="020B0604020202020204" pitchFamily="34" charset="0"/>
              <a:buChar char="•"/>
            </a:pPr>
            <a:r>
              <a:rPr lang="en-GB" sz="1600" b="0" dirty="0"/>
              <a:t>Cybersecurity – number 1</a:t>
            </a:r>
          </a:p>
          <a:p>
            <a:pPr marL="285750" indent="-285750">
              <a:lnSpc>
                <a:spcPct val="108000"/>
              </a:lnSpc>
              <a:buClr>
                <a:schemeClr val="accent1"/>
              </a:buClr>
              <a:buFont typeface="Arial" panose="020B0604020202020204" pitchFamily="34" charset="0"/>
              <a:buChar char="•"/>
            </a:pPr>
            <a:endParaRPr lang="en-GB" sz="1600" b="0" dirty="0"/>
          </a:p>
          <a:p>
            <a:pPr marL="285750" indent="-285750">
              <a:lnSpc>
                <a:spcPct val="108000"/>
              </a:lnSpc>
              <a:buClr>
                <a:schemeClr val="accent1"/>
              </a:buClr>
              <a:buFont typeface="Arial" panose="020B0604020202020204" pitchFamily="34" charset="0"/>
              <a:buChar char="•"/>
            </a:pPr>
            <a:r>
              <a:rPr lang="en-GB" sz="1600" b="0" dirty="0"/>
              <a:t>New risk - disaster and crisis response </a:t>
            </a:r>
          </a:p>
          <a:p>
            <a:pPr marL="285750" indent="-285750">
              <a:lnSpc>
                <a:spcPct val="108000"/>
              </a:lnSpc>
              <a:buClr>
                <a:schemeClr val="accent1"/>
              </a:buClr>
              <a:buFont typeface="Arial" panose="020B0604020202020204" pitchFamily="34" charset="0"/>
              <a:buChar char="•"/>
            </a:pPr>
            <a:endParaRPr lang="en-GB" sz="1600" b="0" dirty="0"/>
          </a:p>
          <a:p>
            <a:pPr marL="285750" indent="-285750">
              <a:lnSpc>
                <a:spcPct val="108000"/>
              </a:lnSpc>
              <a:buClr>
                <a:schemeClr val="accent1"/>
              </a:buClr>
              <a:buFont typeface="Arial" panose="020B0604020202020204" pitchFamily="34" charset="0"/>
              <a:buChar char="•"/>
            </a:pPr>
            <a:r>
              <a:rPr lang="en-GB" sz="1600" b="0" dirty="0"/>
              <a:t>Changes in emphasis 2020 vs 2021</a:t>
            </a:r>
          </a:p>
          <a:p>
            <a:pPr marL="285750" indent="-285750">
              <a:lnSpc>
                <a:spcPct val="108000"/>
              </a:lnSpc>
              <a:buClr>
                <a:schemeClr val="accent1"/>
              </a:buClr>
              <a:buFont typeface="Arial" panose="020B0604020202020204" pitchFamily="34" charset="0"/>
              <a:buChar char="•"/>
            </a:pPr>
            <a:endParaRPr lang="en-GB" sz="1600" b="0" dirty="0"/>
          </a:p>
          <a:p>
            <a:pPr marL="285750" indent="-285750">
              <a:lnSpc>
                <a:spcPct val="108000"/>
              </a:lnSpc>
              <a:buClr>
                <a:schemeClr val="accent1"/>
              </a:buClr>
              <a:buFont typeface="Arial" panose="020B0604020202020204" pitchFamily="34" charset="0"/>
              <a:buChar char="•"/>
            </a:pPr>
            <a:r>
              <a:rPr lang="en-GB" sz="1600" b="0" dirty="0"/>
              <a:t>Recognition of the COVID-19 impact </a:t>
            </a:r>
          </a:p>
          <a:p>
            <a:pPr marL="285750" indent="-285750">
              <a:lnSpc>
                <a:spcPct val="108000"/>
              </a:lnSpc>
              <a:buClr>
                <a:schemeClr val="accent1"/>
              </a:buClr>
              <a:buFont typeface="Arial" panose="020B0604020202020204" pitchFamily="34" charset="0"/>
              <a:buChar char="•"/>
            </a:pPr>
            <a:endParaRPr lang="en-GB" sz="1600" b="0" dirty="0"/>
          </a:p>
          <a:p>
            <a:pPr marL="285750" indent="-285750">
              <a:lnSpc>
                <a:spcPct val="108000"/>
              </a:lnSpc>
              <a:buClr>
                <a:schemeClr val="accent1"/>
              </a:buClr>
              <a:buFont typeface="Arial" panose="020B0604020202020204" pitchFamily="34" charset="0"/>
              <a:buChar char="•"/>
            </a:pPr>
            <a:r>
              <a:rPr lang="en-GB" sz="1600" b="0" dirty="0"/>
              <a:t>Surprises?</a:t>
            </a:r>
            <a:endParaRPr lang="en-GB" dirty="0"/>
          </a:p>
        </p:txBody>
      </p:sp>
      <p:pic>
        <p:nvPicPr>
          <p:cNvPr id="7" name="Picture 6">
            <a:extLst>
              <a:ext uri="{FF2B5EF4-FFF2-40B4-BE49-F238E27FC236}">
                <a16:creationId xmlns:a16="http://schemas.microsoft.com/office/drawing/2014/main" id="{0C5B9E93-79F0-42BA-B4A4-BC8AC7F6E16E}"/>
              </a:ext>
            </a:extLst>
          </p:cNvPr>
          <p:cNvPicPr>
            <a:picLocks noChangeAspect="1"/>
          </p:cNvPicPr>
          <p:nvPr/>
        </p:nvPicPr>
        <p:blipFill>
          <a:blip r:embed="rId2"/>
          <a:stretch>
            <a:fillRect/>
          </a:stretch>
        </p:blipFill>
        <p:spPr>
          <a:xfrm>
            <a:off x="4051832" y="1871192"/>
            <a:ext cx="7751311" cy="4448981"/>
          </a:xfrm>
          <a:prstGeom prst="rect">
            <a:avLst/>
          </a:prstGeom>
          <a:noFill/>
        </p:spPr>
      </p:pic>
      <p:cxnSp>
        <p:nvCxnSpPr>
          <p:cNvPr id="16" name="Straight Arrow Connector 15">
            <a:extLst>
              <a:ext uri="{FF2B5EF4-FFF2-40B4-BE49-F238E27FC236}">
                <a16:creationId xmlns:a16="http://schemas.microsoft.com/office/drawing/2014/main" id="{C9541DA5-45E6-467D-8A7A-A1C10731AEEF}"/>
              </a:ext>
            </a:extLst>
          </p:cNvPr>
          <p:cNvCxnSpPr>
            <a:cxnSpLocks/>
          </p:cNvCxnSpPr>
          <p:nvPr/>
        </p:nvCxnSpPr>
        <p:spPr bwMode="auto">
          <a:xfrm flipH="1">
            <a:off x="9165487" y="3045969"/>
            <a:ext cx="377806" cy="0"/>
          </a:xfrm>
          <a:prstGeom prst="straightConnector1">
            <a:avLst/>
          </a:prstGeom>
          <a:noFill/>
          <a:ln w="9525"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5616676B-8661-4E0D-8176-07B9A9404629}"/>
              </a:ext>
            </a:extLst>
          </p:cNvPr>
          <p:cNvCxnSpPr>
            <a:cxnSpLocks/>
          </p:cNvCxnSpPr>
          <p:nvPr/>
        </p:nvCxnSpPr>
        <p:spPr bwMode="auto">
          <a:xfrm flipH="1">
            <a:off x="8178247" y="4142758"/>
            <a:ext cx="377806" cy="0"/>
          </a:xfrm>
          <a:prstGeom prst="straightConnector1">
            <a:avLst/>
          </a:prstGeom>
          <a:noFill/>
          <a:ln w="9525" cap="flat" cmpd="sng" algn="ctr">
            <a:solidFill>
              <a:srgbClr val="FF0000"/>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B1A4F9B9-E8CB-4D56-AE96-486C440E79DB}"/>
              </a:ext>
            </a:extLst>
          </p:cNvPr>
          <p:cNvCxnSpPr>
            <a:cxnSpLocks/>
          </p:cNvCxnSpPr>
          <p:nvPr/>
        </p:nvCxnSpPr>
        <p:spPr bwMode="auto">
          <a:xfrm flipH="1">
            <a:off x="7691918" y="4364681"/>
            <a:ext cx="377806" cy="0"/>
          </a:xfrm>
          <a:prstGeom prst="straightConnector1">
            <a:avLst/>
          </a:prstGeom>
          <a:no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72597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D80C-D6D3-434C-814C-B692A6087B5D}"/>
              </a:ext>
            </a:extLst>
          </p:cNvPr>
          <p:cNvSpPr>
            <a:spLocks noGrp="1"/>
          </p:cNvSpPr>
          <p:nvPr>
            <p:ph type="title"/>
          </p:nvPr>
        </p:nvSpPr>
        <p:spPr>
          <a:xfrm>
            <a:off x="431370" y="0"/>
            <a:ext cx="9525124" cy="1308632"/>
          </a:xfrm>
        </p:spPr>
        <p:txBody>
          <a:bodyPr/>
          <a:lstStyle/>
          <a:p>
            <a:r>
              <a:rPr lang="en-GB" sz="2800" dirty="0"/>
              <a:t>Time spent auditing vs the priority of the risk</a:t>
            </a:r>
            <a:endParaRPr lang="en-GB" dirty="0"/>
          </a:p>
        </p:txBody>
      </p:sp>
      <p:sp>
        <p:nvSpPr>
          <p:cNvPr id="3" name="Content Placeholder 2">
            <a:extLst>
              <a:ext uri="{FF2B5EF4-FFF2-40B4-BE49-F238E27FC236}">
                <a16:creationId xmlns:a16="http://schemas.microsoft.com/office/drawing/2014/main" id="{8616548F-1F57-4C62-A522-65B2E3B6CE6A}"/>
              </a:ext>
            </a:extLst>
          </p:cNvPr>
          <p:cNvSpPr>
            <a:spLocks noGrp="1"/>
          </p:cNvSpPr>
          <p:nvPr>
            <p:ph idx="1"/>
          </p:nvPr>
        </p:nvSpPr>
        <p:spPr>
          <a:xfrm>
            <a:off x="330393" y="1747009"/>
            <a:ext cx="2807475" cy="4824536"/>
          </a:xfrm>
        </p:spPr>
        <p:txBody>
          <a:bodyPr/>
          <a:lstStyle/>
          <a:p>
            <a:pPr marL="285750" indent="-285750">
              <a:lnSpc>
                <a:spcPct val="108000"/>
              </a:lnSpc>
              <a:buFont typeface="Arial" panose="020B0604020202020204" pitchFamily="34" charset="0"/>
              <a:buChar char="•"/>
            </a:pPr>
            <a:r>
              <a:rPr lang="en-GB" sz="1400" dirty="0"/>
              <a:t>Does this resonate and does your internal audit activity have the future capacity and capability in terms of these risks?</a:t>
            </a:r>
          </a:p>
          <a:p>
            <a:pPr marL="285750" indent="-285750">
              <a:lnSpc>
                <a:spcPct val="108000"/>
              </a:lnSpc>
              <a:buFont typeface="Arial" panose="020B0604020202020204" pitchFamily="34" charset="0"/>
              <a:buChar char="•"/>
            </a:pPr>
            <a:r>
              <a:rPr lang="en-GB" sz="1400" dirty="0"/>
              <a:t>Are we surprised by </a:t>
            </a:r>
          </a:p>
          <a:p>
            <a:pPr marL="511175" lvl="1" indent="-285750">
              <a:lnSpc>
                <a:spcPct val="108000"/>
              </a:lnSpc>
              <a:buClr>
                <a:srgbClr val="FF0000"/>
              </a:buClr>
              <a:buFont typeface="Arial" panose="020B0604020202020204" pitchFamily="34" charset="0"/>
              <a:buChar char="•"/>
            </a:pPr>
            <a:r>
              <a:rPr lang="en-GB" dirty="0"/>
              <a:t>Climate Change, </a:t>
            </a:r>
          </a:p>
          <a:p>
            <a:pPr marL="511175" lvl="1" indent="-285750">
              <a:lnSpc>
                <a:spcPct val="108000"/>
              </a:lnSpc>
              <a:buClr>
                <a:srgbClr val="FF0000"/>
              </a:buClr>
              <a:buFont typeface="Arial" panose="020B0604020202020204" pitchFamily="34" charset="0"/>
              <a:buChar char="•"/>
            </a:pPr>
            <a:r>
              <a:rPr lang="en-GB" dirty="0"/>
              <a:t>Human Capital, Macroeconomic and geopolitical uncertainty</a:t>
            </a:r>
          </a:p>
          <a:p>
            <a:pPr marL="511175" lvl="1" indent="-285750">
              <a:lnSpc>
                <a:spcPct val="108000"/>
              </a:lnSpc>
              <a:buClr>
                <a:srgbClr val="FF0000"/>
              </a:buClr>
              <a:buFont typeface="Arial" panose="020B0604020202020204" pitchFamily="34" charset="0"/>
              <a:buChar char="•"/>
            </a:pPr>
            <a:r>
              <a:rPr lang="en-GB" dirty="0"/>
              <a:t>Mergers and acquisitions</a:t>
            </a:r>
          </a:p>
          <a:p>
            <a:pPr marL="511175" lvl="1" indent="-285750">
              <a:lnSpc>
                <a:spcPct val="108000"/>
              </a:lnSpc>
              <a:buClr>
                <a:srgbClr val="FF0000"/>
              </a:buClr>
              <a:buFont typeface="Arial" panose="020B0604020202020204" pitchFamily="34" charset="0"/>
              <a:buChar char="•"/>
            </a:pPr>
            <a:r>
              <a:rPr lang="en-GB" dirty="0"/>
              <a:t>Corporate culture</a:t>
            </a:r>
          </a:p>
          <a:p>
            <a:pPr marL="511175" lvl="1" indent="-285750">
              <a:lnSpc>
                <a:spcPct val="108000"/>
              </a:lnSpc>
              <a:buClr>
                <a:srgbClr val="FF0000"/>
              </a:buClr>
              <a:buFont typeface="Arial" panose="020B0604020202020204" pitchFamily="34" charset="0"/>
              <a:buChar char="•"/>
            </a:pPr>
            <a:r>
              <a:rPr lang="en-GB" dirty="0"/>
              <a:t>Digitalisation, new technology and AI</a:t>
            </a:r>
          </a:p>
          <a:p>
            <a:pPr marL="511175" lvl="1" indent="-285750">
              <a:lnSpc>
                <a:spcPct val="108000"/>
              </a:lnSpc>
              <a:buClr>
                <a:srgbClr val="FF0000"/>
              </a:buClr>
              <a:buFont typeface="Arial" panose="020B0604020202020204" pitchFamily="34" charset="0"/>
              <a:buChar char="•"/>
            </a:pPr>
            <a:r>
              <a:rPr lang="en-GB" dirty="0"/>
              <a:t>Cybersecurity</a:t>
            </a:r>
          </a:p>
          <a:p>
            <a:pPr marL="285750" indent="-285750">
              <a:lnSpc>
                <a:spcPct val="108000"/>
              </a:lnSpc>
              <a:buFont typeface="Arial" panose="020B0604020202020204" pitchFamily="34" charset="0"/>
              <a:buChar char="•"/>
            </a:pPr>
            <a:r>
              <a:rPr lang="en-GB" sz="1400" dirty="0"/>
              <a:t>Might there be an expectation that we have started to mitigate these risks and they become BAU?</a:t>
            </a:r>
          </a:p>
          <a:p>
            <a:pPr marL="285750" indent="-285750">
              <a:lnSpc>
                <a:spcPct val="108000"/>
              </a:lnSpc>
              <a:buFont typeface="Arial" panose="020B0604020202020204" pitchFamily="34" charset="0"/>
              <a:buChar char="•"/>
            </a:pPr>
            <a:endParaRPr lang="en-GB" sz="1400" dirty="0"/>
          </a:p>
          <a:p>
            <a:pPr marL="285750" indent="-285750">
              <a:lnSpc>
                <a:spcPct val="108000"/>
              </a:lnSpc>
              <a:buFont typeface="Arial" panose="020B0604020202020204" pitchFamily="34" charset="0"/>
              <a:buChar char="•"/>
            </a:pPr>
            <a:endParaRPr lang="en-GB" sz="1400" dirty="0"/>
          </a:p>
        </p:txBody>
      </p:sp>
      <p:cxnSp>
        <p:nvCxnSpPr>
          <p:cNvPr id="7" name="Straight Arrow Connector 6">
            <a:extLst>
              <a:ext uri="{FF2B5EF4-FFF2-40B4-BE49-F238E27FC236}">
                <a16:creationId xmlns:a16="http://schemas.microsoft.com/office/drawing/2014/main" id="{D048A623-D06E-41CD-83E5-855D906CDBF1}"/>
              </a:ext>
            </a:extLst>
          </p:cNvPr>
          <p:cNvCxnSpPr>
            <a:cxnSpLocks/>
          </p:cNvCxnSpPr>
          <p:nvPr/>
        </p:nvCxnSpPr>
        <p:spPr bwMode="auto">
          <a:xfrm flipH="1">
            <a:off x="10186161" y="3060774"/>
            <a:ext cx="618726" cy="0"/>
          </a:xfrm>
          <a:prstGeom prst="straightConnector1">
            <a:avLst/>
          </a:prstGeom>
          <a:noFill/>
          <a:ln w="9525" cap="flat" cmpd="sng" algn="ctr">
            <a:solidFill>
              <a:srgbClr val="FF0000"/>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F4240C6D-EB98-4A91-B3C6-3C625C3D1CC0}"/>
              </a:ext>
            </a:extLst>
          </p:cNvPr>
          <p:cNvCxnSpPr>
            <a:cxnSpLocks/>
          </p:cNvCxnSpPr>
          <p:nvPr/>
        </p:nvCxnSpPr>
        <p:spPr bwMode="auto">
          <a:xfrm flipH="1">
            <a:off x="9244685" y="2227593"/>
            <a:ext cx="618726" cy="0"/>
          </a:xfrm>
          <a:prstGeom prst="straightConnector1">
            <a:avLst/>
          </a:prstGeom>
          <a:noFill/>
          <a:ln w="9525" cap="flat" cmpd="sng" algn="ctr">
            <a:solidFill>
              <a:srgbClr val="FF0000"/>
            </a:solidFill>
            <a:prstDash val="solid"/>
            <a:round/>
            <a:headEnd type="none" w="med" len="med"/>
            <a:tailEnd type="triangle"/>
          </a:ln>
          <a:effectLst/>
        </p:spPr>
      </p:cxnSp>
      <p:pic>
        <p:nvPicPr>
          <p:cNvPr id="6" name="Picture 5">
            <a:extLst>
              <a:ext uri="{FF2B5EF4-FFF2-40B4-BE49-F238E27FC236}">
                <a16:creationId xmlns:a16="http://schemas.microsoft.com/office/drawing/2014/main" id="{1D754E43-7937-41E8-B2B5-9E114EEC3FDC}"/>
              </a:ext>
            </a:extLst>
          </p:cNvPr>
          <p:cNvPicPr>
            <a:picLocks noChangeAspect="1"/>
          </p:cNvPicPr>
          <p:nvPr/>
        </p:nvPicPr>
        <p:blipFill>
          <a:blip r:embed="rId2"/>
          <a:stretch>
            <a:fillRect/>
          </a:stretch>
        </p:blipFill>
        <p:spPr>
          <a:xfrm>
            <a:off x="3121123" y="1790473"/>
            <a:ext cx="8878800" cy="4762717"/>
          </a:xfrm>
          <a:prstGeom prst="rect">
            <a:avLst/>
          </a:prstGeom>
        </p:spPr>
      </p:pic>
      <p:cxnSp>
        <p:nvCxnSpPr>
          <p:cNvPr id="15" name="Straight Arrow Connector 14">
            <a:extLst>
              <a:ext uri="{FF2B5EF4-FFF2-40B4-BE49-F238E27FC236}">
                <a16:creationId xmlns:a16="http://schemas.microsoft.com/office/drawing/2014/main" id="{D6062D65-2E85-46ED-825C-8E5194048943}"/>
              </a:ext>
            </a:extLst>
          </p:cNvPr>
          <p:cNvCxnSpPr>
            <a:cxnSpLocks/>
          </p:cNvCxnSpPr>
          <p:nvPr/>
        </p:nvCxnSpPr>
        <p:spPr bwMode="auto">
          <a:xfrm flipH="1">
            <a:off x="9499904" y="3721478"/>
            <a:ext cx="618726" cy="0"/>
          </a:xfrm>
          <a:prstGeom prst="straightConnector1">
            <a:avLst/>
          </a:prstGeom>
          <a:noFill/>
          <a:ln w="9525"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CA134B38-077C-437B-8715-1329D1A5D391}"/>
              </a:ext>
            </a:extLst>
          </p:cNvPr>
          <p:cNvCxnSpPr>
            <a:cxnSpLocks/>
          </p:cNvCxnSpPr>
          <p:nvPr/>
        </p:nvCxnSpPr>
        <p:spPr bwMode="auto">
          <a:xfrm flipH="1">
            <a:off x="7555208" y="4554659"/>
            <a:ext cx="618726" cy="0"/>
          </a:xfrm>
          <a:prstGeom prst="straightConnector1">
            <a:avLst/>
          </a:prstGeom>
          <a:noFill/>
          <a:ln w="9525"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E5186A29-F25F-4438-B3CD-454353C3349C}"/>
              </a:ext>
            </a:extLst>
          </p:cNvPr>
          <p:cNvCxnSpPr>
            <a:cxnSpLocks/>
          </p:cNvCxnSpPr>
          <p:nvPr/>
        </p:nvCxnSpPr>
        <p:spPr bwMode="auto">
          <a:xfrm flipH="1">
            <a:off x="10495524" y="2019526"/>
            <a:ext cx="618726" cy="0"/>
          </a:xfrm>
          <a:prstGeom prst="straightConnector1">
            <a:avLst/>
          </a:prstGeom>
          <a:noFill/>
          <a:ln w="9525"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66E14F03-EFDC-4B94-8118-FCD7B8319CDC}"/>
              </a:ext>
            </a:extLst>
          </p:cNvPr>
          <p:cNvCxnSpPr>
            <a:cxnSpLocks/>
          </p:cNvCxnSpPr>
          <p:nvPr/>
        </p:nvCxnSpPr>
        <p:spPr bwMode="auto">
          <a:xfrm flipH="1">
            <a:off x="7511404" y="4844857"/>
            <a:ext cx="618726" cy="0"/>
          </a:xfrm>
          <a:prstGeom prst="straightConnector1">
            <a:avLst/>
          </a:prstGeom>
          <a:noFill/>
          <a:ln w="9525"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8A7D2B31-456A-483A-BB04-21C980724510}"/>
              </a:ext>
            </a:extLst>
          </p:cNvPr>
          <p:cNvCxnSpPr>
            <a:cxnSpLocks/>
          </p:cNvCxnSpPr>
          <p:nvPr/>
        </p:nvCxnSpPr>
        <p:spPr bwMode="auto">
          <a:xfrm flipH="1">
            <a:off x="7582584" y="5671650"/>
            <a:ext cx="618726" cy="0"/>
          </a:xfrm>
          <a:prstGeom prst="straightConnector1">
            <a:avLst/>
          </a:prstGeom>
          <a:noFill/>
          <a:ln w="9525" cap="flat" cmpd="sng" algn="ctr">
            <a:solidFill>
              <a:srgbClr val="FF000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1DA861BB-DDE0-49AF-823B-10281BEA6A8B}"/>
              </a:ext>
            </a:extLst>
          </p:cNvPr>
          <p:cNvCxnSpPr>
            <a:cxnSpLocks/>
          </p:cNvCxnSpPr>
          <p:nvPr/>
        </p:nvCxnSpPr>
        <p:spPr bwMode="auto">
          <a:xfrm flipH="1">
            <a:off x="7703045" y="4007113"/>
            <a:ext cx="618726" cy="0"/>
          </a:xfrm>
          <a:prstGeom prst="straightConnector1">
            <a:avLst/>
          </a:prstGeom>
          <a:noFill/>
          <a:ln w="9525" cap="flat" cmpd="sng" algn="ctr">
            <a:solidFill>
              <a:srgbClr val="FF0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3C715534-742F-411C-B986-85CB0BF23A26}"/>
              </a:ext>
            </a:extLst>
          </p:cNvPr>
          <p:cNvCxnSpPr>
            <a:cxnSpLocks/>
          </p:cNvCxnSpPr>
          <p:nvPr/>
        </p:nvCxnSpPr>
        <p:spPr bwMode="auto">
          <a:xfrm flipH="1">
            <a:off x="6761267" y="5945423"/>
            <a:ext cx="618726" cy="0"/>
          </a:xfrm>
          <a:prstGeom prst="straightConnector1">
            <a:avLst/>
          </a:prstGeom>
          <a:noFill/>
          <a:ln w="9525" cap="flat" cmpd="sng" algn="ctr">
            <a:solidFill>
              <a:srgbClr val="FF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A0D16E33-2ACB-4381-A70C-3FF3236BB0BE}"/>
              </a:ext>
            </a:extLst>
          </p:cNvPr>
          <p:cNvCxnSpPr>
            <a:cxnSpLocks/>
          </p:cNvCxnSpPr>
          <p:nvPr/>
        </p:nvCxnSpPr>
        <p:spPr bwMode="auto">
          <a:xfrm flipH="1">
            <a:off x="6963858" y="5392402"/>
            <a:ext cx="618726" cy="0"/>
          </a:xfrm>
          <a:prstGeom prst="straightConnector1">
            <a:avLst/>
          </a:prstGeom>
          <a:no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26761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CDD6-6CFC-4CF3-92A0-238C8D54BFF0}"/>
              </a:ext>
            </a:extLst>
          </p:cNvPr>
          <p:cNvSpPr>
            <a:spLocks noGrp="1"/>
          </p:cNvSpPr>
          <p:nvPr>
            <p:ph type="title"/>
          </p:nvPr>
        </p:nvSpPr>
        <p:spPr>
          <a:xfrm>
            <a:off x="431370" y="0"/>
            <a:ext cx="9928180" cy="1462910"/>
          </a:xfrm>
        </p:spPr>
        <p:txBody>
          <a:bodyPr/>
          <a:lstStyle/>
          <a:p>
            <a:r>
              <a:rPr lang="en-GB" dirty="0"/>
              <a:t>Information security in the expanded work environment</a:t>
            </a:r>
          </a:p>
        </p:txBody>
      </p:sp>
      <p:sp>
        <p:nvSpPr>
          <p:cNvPr id="3" name="Content Placeholder 2">
            <a:extLst>
              <a:ext uri="{FF2B5EF4-FFF2-40B4-BE49-F238E27FC236}">
                <a16:creationId xmlns:a16="http://schemas.microsoft.com/office/drawing/2014/main" id="{847EF454-107B-43DD-90AD-AAF91EAA3DC7}"/>
              </a:ext>
            </a:extLst>
          </p:cNvPr>
          <p:cNvSpPr>
            <a:spLocks noGrp="1"/>
          </p:cNvSpPr>
          <p:nvPr>
            <p:ph idx="1"/>
          </p:nvPr>
        </p:nvSpPr>
        <p:spPr>
          <a:xfrm>
            <a:off x="431371" y="1772816"/>
            <a:ext cx="5312375" cy="4792247"/>
          </a:xfrm>
        </p:spPr>
        <p:txBody>
          <a:bodyPr/>
          <a:lstStyle/>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For the third year running, cybersecurity and data security has topped the list of risks with 79% of CAEs voting for it as a top five risk for their organisation.</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More than a quarter (27%) have singled it as their number one risk.</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The overnight shift to remote working during lockdowns has increased organisations vulnerability to cyber-attacks. </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Mitigating risks of remote access to sensitive data by securing homeworking devices.</a:t>
            </a:r>
          </a:p>
          <a:p>
            <a:pPr marL="285750" indent="-285750">
              <a:lnSpc>
                <a:spcPct val="108000"/>
              </a:lnSpc>
              <a:spcBef>
                <a:spcPts val="600"/>
              </a:spcBef>
              <a:spcAft>
                <a:spcPts val="600"/>
              </a:spcAft>
              <a:buFont typeface="Arial" panose="020B0604020202020204" pitchFamily="34" charset="0"/>
              <a:buChar char="•"/>
            </a:pPr>
            <a:r>
              <a:rPr lang="en-GB" altLang="en-US" kern="0" dirty="0">
                <a:cs typeface="Calibri" panose="020F0502020204030204" pitchFamily="34" charset="0"/>
              </a:rPr>
              <a:t>Staff have become more susceptible to social engineering ploys and greater risk of controls </a:t>
            </a:r>
            <a:br>
              <a:rPr lang="en-GB" altLang="en-US" dirty="0">
                <a:cs typeface="Calibri" panose="020F0502020204030204" pitchFamily="34" charset="0"/>
              </a:rPr>
            </a:br>
            <a:r>
              <a:rPr lang="en-GB" altLang="en-US" kern="0" dirty="0">
                <a:cs typeface="Calibri" panose="020F0502020204030204" pitchFamily="34" charset="0"/>
              </a:rPr>
              <a:t>and safety measures getting circumvented.</a:t>
            </a:r>
          </a:p>
          <a:p>
            <a:endParaRPr lang="en-GB" dirty="0"/>
          </a:p>
        </p:txBody>
      </p:sp>
      <p:pic>
        <p:nvPicPr>
          <p:cNvPr id="5" name="Picture 4">
            <a:extLst>
              <a:ext uri="{FF2B5EF4-FFF2-40B4-BE49-F238E27FC236}">
                <a16:creationId xmlns:a16="http://schemas.microsoft.com/office/drawing/2014/main" id="{52E33CA4-B2CA-43A2-B469-A15B195D0247}"/>
              </a:ext>
            </a:extLst>
          </p:cNvPr>
          <p:cNvPicPr>
            <a:picLocks noChangeAspect="1"/>
          </p:cNvPicPr>
          <p:nvPr/>
        </p:nvPicPr>
        <p:blipFill>
          <a:blip r:embed="rId2"/>
          <a:stretch>
            <a:fillRect/>
          </a:stretch>
        </p:blipFill>
        <p:spPr>
          <a:xfrm>
            <a:off x="4717555" y="5723750"/>
            <a:ext cx="954553" cy="873239"/>
          </a:xfrm>
          <a:prstGeom prst="rect">
            <a:avLst/>
          </a:prstGeom>
        </p:spPr>
      </p:pic>
      <p:pic>
        <p:nvPicPr>
          <p:cNvPr id="8" name="Picture 7">
            <a:extLst>
              <a:ext uri="{FF2B5EF4-FFF2-40B4-BE49-F238E27FC236}">
                <a16:creationId xmlns:a16="http://schemas.microsoft.com/office/drawing/2014/main" id="{C01250EC-2153-4A9F-BBA0-DE2FECDA1FB5}"/>
              </a:ext>
            </a:extLst>
          </p:cNvPr>
          <p:cNvPicPr>
            <a:picLocks noChangeAspect="1"/>
          </p:cNvPicPr>
          <p:nvPr/>
        </p:nvPicPr>
        <p:blipFill>
          <a:blip r:embed="rId3"/>
          <a:stretch>
            <a:fillRect/>
          </a:stretch>
        </p:blipFill>
        <p:spPr>
          <a:xfrm>
            <a:off x="9146352" y="1772816"/>
            <a:ext cx="2766060" cy="3961487"/>
          </a:xfrm>
          <a:prstGeom prst="rect">
            <a:avLst/>
          </a:prstGeom>
        </p:spPr>
      </p:pic>
      <p:sp>
        <p:nvSpPr>
          <p:cNvPr id="12" name="TextBox 11">
            <a:extLst>
              <a:ext uri="{FF2B5EF4-FFF2-40B4-BE49-F238E27FC236}">
                <a16:creationId xmlns:a16="http://schemas.microsoft.com/office/drawing/2014/main" id="{A6C61A83-ECFE-4C68-9774-596C0C7343D4}"/>
              </a:ext>
            </a:extLst>
          </p:cNvPr>
          <p:cNvSpPr txBox="1"/>
          <p:nvPr/>
        </p:nvSpPr>
        <p:spPr>
          <a:xfrm>
            <a:off x="6007551" y="2741960"/>
            <a:ext cx="2994194" cy="1169551"/>
          </a:xfrm>
          <a:prstGeom prst="rect">
            <a:avLst/>
          </a:prstGeom>
          <a:noFill/>
          <a:ln>
            <a:solidFill>
              <a:schemeClr val="accent1"/>
            </a:solidFill>
          </a:ln>
        </p:spPr>
        <p:txBody>
          <a:bodyPr wrap="square">
            <a:spAutoFit/>
          </a:bodyPr>
          <a:lstStyle/>
          <a:p>
            <a:r>
              <a:rPr lang="en-GB" sz="1400" dirty="0"/>
              <a:t>How has the newly expanded work environment impacted the IT controls system in different parts of the authority and what risks does this pose? </a:t>
            </a:r>
          </a:p>
        </p:txBody>
      </p:sp>
      <p:sp>
        <p:nvSpPr>
          <p:cNvPr id="14" name="TextBox 13">
            <a:extLst>
              <a:ext uri="{FF2B5EF4-FFF2-40B4-BE49-F238E27FC236}">
                <a16:creationId xmlns:a16="http://schemas.microsoft.com/office/drawing/2014/main" id="{C44E277C-78DF-4C88-949C-6B7382C1CE13}"/>
              </a:ext>
            </a:extLst>
          </p:cNvPr>
          <p:cNvSpPr txBox="1"/>
          <p:nvPr/>
        </p:nvSpPr>
        <p:spPr>
          <a:xfrm>
            <a:off x="6007551" y="4064698"/>
            <a:ext cx="2993210" cy="1600438"/>
          </a:xfrm>
          <a:prstGeom prst="rect">
            <a:avLst/>
          </a:prstGeom>
          <a:noFill/>
          <a:ln>
            <a:solidFill>
              <a:schemeClr val="accent1"/>
            </a:solidFill>
          </a:ln>
        </p:spPr>
        <p:txBody>
          <a:bodyPr wrap="square">
            <a:spAutoFit/>
          </a:bodyPr>
          <a:lstStyle/>
          <a:p>
            <a:r>
              <a:rPr lang="en-GB" sz="1400" dirty="0"/>
              <a:t>Is the first or second line testing staff awareness with friendly phishing attempts? Should internal audit test IT defences independently, perhaps  with the assistance of a  co-sourcing partner?</a:t>
            </a:r>
          </a:p>
        </p:txBody>
      </p:sp>
      <p:pic>
        <p:nvPicPr>
          <p:cNvPr id="16" name="Picture 15">
            <a:extLst>
              <a:ext uri="{FF2B5EF4-FFF2-40B4-BE49-F238E27FC236}">
                <a16:creationId xmlns:a16="http://schemas.microsoft.com/office/drawing/2014/main" id="{66CC13E7-F8E3-42B5-BA6F-27FF2A706095}"/>
              </a:ext>
            </a:extLst>
          </p:cNvPr>
          <p:cNvPicPr>
            <a:picLocks noChangeAspect="1"/>
          </p:cNvPicPr>
          <p:nvPr/>
        </p:nvPicPr>
        <p:blipFill>
          <a:blip r:embed="rId4"/>
          <a:stretch>
            <a:fillRect/>
          </a:stretch>
        </p:blipFill>
        <p:spPr>
          <a:xfrm>
            <a:off x="7184700" y="1567446"/>
            <a:ext cx="877900" cy="1072989"/>
          </a:xfrm>
          <a:prstGeom prst="rect">
            <a:avLst/>
          </a:prstGeom>
        </p:spPr>
      </p:pic>
      <p:sp>
        <p:nvSpPr>
          <p:cNvPr id="18" name="TextBox 17">
            <a:extLst>
              <a:ext uri="{FF2B5EF4-FFF2-40B4-BE49-F238E27FC236}">
                <a16:creationId xmlns:a16="http://schemas.microsoft.com/office/drawing/2014/main" id="{19799956-288A-425A-B4A3-F121F3DF7048}"/>
              </a:ext>
            </a:extLst>
          </p:cNvPr>
          <p:cNvSpPr txBox="1"/>
          <p:nvPr/>
        </p:nvSpPr>
        <p:spPr>
          <a:xfrm>
            <a:off x="6007551" y="5818323"/>
            <a:ext cx="5950830" cy="738664"/>
          </a:xfrm>
          <a:prstGeom prst="rect">
            <a:avLst/>
          </a:prstGeom>
          <a:noFill/>
          <a:ln>
            <a:solidFill>
              <a:schemeClr val="accent1"/>
            </a:solidFill>
          </a:ln>
        </p:spPr>
        <p:txBody>
          <a:bodyPr wrap="square">
            <a:spAutoFit/>
          </a:bodyPr>
          <a:lstStyle/>
          <a:p>
            <a:r>
              <a:rPr lang="en-GB" sz="1400" dirty="0"/>
              <a:t> Has the authority performed a risk assessment to identify possible network weaknesses and data assets whose susceptibility to attacks and theft has increased in the last 12 months? </a:t>
            </a:r>
          </a:p>
        </p:txBody>
      </p:sp>
    </p:spTree>
    <p:extLst>
      <p:ext uri="{BB962C8B-B14F-4D97-AF65-F5344CB8AC3E}">
        <p14:creationId xmlns:p14="http://schemas.microsoft.com/office/powerpoint/2010/main" val="75876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8E8A-D3D9-430C-BD07-8D77191D8BF1}"/>
              </a:ext>
            </a:extLst>
          </p:cNvPr>
          <p:cNvSpPr>
            <a:spLocks noGrp="1"/>
          </p:cNvSpPr>
          <p:nvPr>
            <p:ph type="title"/>
          </p:nvPr>
        </p:nvSpPr>
        <p:spPr/>
        <p:txBody>
          <a:bodyPr/>
          <a:lstStyle/>
          <a:p>
            <a:r>
              <a:rPr lang="en-GB" dirty="0"/>
              <a:t>Regulatory forbearance and the return to normal</a:t>
            </a:r>
          </a:p>
        </p:txBody>
      </p:sp>
      <p:sp>
        <p:nvSpPr>
          <p:cNvPr id="3" name="Content Placeholder 2">
            <a:extLst>
              <a:ext uri="{FF2B5EF4-FFF2-40B4-BE49-F238E27FC236}">
                <a16:creationId xmlns:a16="http://schemas.microsoft.com/office/drawing/2014/main" id="{64D38F18-C9F0-4475-BCBE-C2248EE2B2D4}"/>
              </a:ext>
            </a:extLst>
          </p:cNvPr>
          <p:cNvSpPr>
            <a:spLocks noGrp="1"/>
          </p:cNvSpPr>
          <p:nvPr>
            <p:ph idx="1"/>
          </p:nvPr>
        </p:nvSpPr>
        <p:spPr>
          <a:xfrm>
            <a:off x="431372" y="1772816"/>
            <a:ext cx="6646559" cy="4824536"/>
          </a:xfrm>
        </p:spPr>
        <p:txBody>
          <a:bodyPr/>
          <a:lstStyle/>
          <a:p>
            <a:pPr marL="285750" indent="-285750">
              <a:lnSpc>
                <a:spcPct val="108000"/>
              </a:lnSpc>
              <a:buFont typeface="Arial" panose="020B0604020202020204" pitchFamily="34" charset="0"/>
              <a:buChar char="•"/>
            </a:pPr>
            <a:r>
              <a:rPr lang="en-GB" sz="1500" dirty="0"/>
              <a:t>For 59% of audit executives in our survey Regulatory change and compliance is a top five risk to their organisation, exactly matching the result from last year, a clear indication that compliance is an evergreen risk.  </a:t>
            </a:r>
          </a:p>
          <a:p>
            <a:pPr marL="285750" indent="-285750">
              <a:lnSpc>
                <a:spcPct val="108000"/>
              </a:lnSpc>
              <a:buFont typeface="Arial" panose="020B0604020202020204" pitchFamily="34" charset="0"/>
              <a:buChar char="•"/>
            </a:pPr>
            <a:r>
              <a:rPr lang="en-GB" sz="1500" dirty="0"/>
              <a:t>The regulatory burden was eased in the first half of 2020 to give companies breathing space as they contended with the immense challenges posed to their staff and operations by the GCP. </a:t>
            </a:r>
          </a:p>
          <a:p>
            <a:pPr marL="285750" indent="-285750">
              <a:lnSpc>
                <a:spcPct val="108000"/>
              </a:lnSpc>
              <a:buFont typeface="Arial" panose="020B0604020202020204" pitchFamily="34" charset="0"/>
              <a:buChar char="•"/>
            </a:pPr>
            <a:r>
              <a:rPr lang="en-GB" sz="1500" dirty="0"/>
              <a:t>Financial reporting deadlines were pushed back, and the European Banking Authority delayed until 2021 its scheduled bank stress tests. </a:t>
            </a:r>
          </a:p>
          <a:p>
            <a:pPr marL="285750" indent="-285750">
              <a:lnSpc>
                <a:spcPct val="108000"/>
              </a:lnSpc>
              <a:buFont typeface="Arial" panose="020B0604020202020204" pitchFamily="34" charset="0"/>
              <a:buChar char="•"/>
            </a:pPr>
            <a:r>
              <a:rPr lang="en-GB" sz="1500" dirty="0"/>
              <a:t>Data authorities have taken a less punitive approach by issuing fewer fines related to GDPR violations. </a:t>
            </a:r>
          </a:p>
          <a:p>
            <a:pPr marL="285750" indent="-285750">
              <a:lnSpc>
                <a:spcPct val="108000"/>
              </a:lnSpc>
              <a:buFont typeface="Arial" panose="020B0604020202020204" pitchFamily="34" charset="0"/>
              <a:buChar char="•"/>
            </a:pPr>
            <a:r>
              <a:rPr lang="en-GB" sz="1500" dirty="0"/>
              <a:t>But regulatory forbearance is only temporary and is by no means absolute. Existing regulations remain in force, even if they have not been as aggressively enforced in recent months. </a:t>
            </a:r>
          </a:p>
          <a:p>
            <a:pPr marL="285750" indent="-285750">
              <a:lnSpc>
                <a:spcPct val="108000"/>
              </a:lnSpc>
              <a:buFont typeface="Arial" panose="020B0604020202020204" pitchFamily="34" charset="0"/>
              <a:buChar char="•"/>
            </a:pPr>
            <a:r>
              <a:rPr lang="en-GB" sz="1500" dirty="0"/>
              <a:t>There may have been a temptation among companies to take their eye off the ball in 2020 causing compliance standards to slip or the organisation to fall behind after regulatory deadlines were postponed until 2021. </a:t>
            </a:r>
          </a:p>
        </p:txBody>
      </p:sp>
      <p:pic>
        <p:nvPicPr>
          <p:cNvPr id="5" name="Picture 4">
            <a:extLst>
              <a:ext uri="{FF2B5EF4-FFF2-40B4-BE49-F238E27FC236}">
                <a16:creationId xmlns:a16="http://schemas.microsoft.com/office/drawing/2014/main" id="{436C803E-5815-4EEF-B7E7-5123B227237A}"/>
              </a:ext>
            </a:extLst>
          </p:cNvPr>
          <p:cNvPicPr>
            <a:picLocks noChangeAspect="1"/>
          </p:cNvPicPr>
          <p:nvPr/>
        </p:nvPicPr>
        <p:blipFill>
          <a:blip r:embed="rId2"/>
          <a:stretch>
            <a:fillRect/>
          </a:stretch>
        </p:blipFill>
        <p:spPr>
          <a:xfrm>
            <a:off x="9910563" y="1772816"/>
            <a:ext cx="2079843" cy="1420658"/>
          </a:xfrm>
          <a:prstGeom prst="rect">
            <a:avLst/>
          </a:prstGeom>
        </p:spPr>
      </p:pic>
      <p:pic>
        <p:nvPicPr>
          <p:cNvPr id="7" name="Picture 6">
            <a:extLst>
              <a:ext uri="{FF2B5EF4-FFF2-40B4-BE49-F238E27FC236}">
                <a16:creationId xmlns:a16="http://schemas.microsoft.com/office/drawing/2014/main" id="{8EC283FC-8896-44F2-B65B-2D5D9A5528F2}"/>
              </a:ext>
            </a:extLst>
          </p:cNvPr>
          <p:cNvPicPr>
            <a:picLocks noChangeAspect="1"/>
          </p:cNvPicPr>
          <p:nvPr/>
        </p:nvPicPr>
        <p:blipFill>
          <a:blip r:embed="rId3"/>
          <a:stretch>
            <a:fillRect/>
          </a:stretch>
        </p:blipFill>
        <p:spPr>
          <a:xfrm>
            <a:off x="6840091" y="5088059"/>
            <a:ext cx="1581150" cy="1724025"/>
          </a:xfrm>
          <a:prstGeom prst="rect">
            <a:avLst/>
          </a:prstGeom>
        </p:spPr>
      </p:pic>
      <p:sp>
        <p:nvSpPr>
          <p:cNvPr id="9" name="TextBox 8">
            <a:extLst>
              <a:ext uri="{FF2B5EF4-FFF2-40B4-BE49-F238E27FC236}">
                <a16:creationId xmlns:a16="http://schemas.microsoft.com/office/drawing/2014/main" id="{A1435675-2CBA-49E6-A568-CFDA173D623C}"/>
              </a:ext>
            </a:extLst>
          </p:cNvPr>
          <p:cNvSpPr txBox="1"/>
          <p:nvPr/>
        </p:nvSpPr>
        <p:spPr>
          <a:xfrm>
            <a:off x="7574741" y="2830205"/>
            <a:ext cx="2079843" cy="2462213"/>
          </a:xfrm>
          <a:prstGeom prst="rect">
            <a:avLst/>
          </a:prstGeom>
          <a:noFill/>
          <a:ln>
            <a:solidFill>
              <a:schemeClr val="accent1"/>
            </a:solidFill>
          </a:ln>
        </p:spPr>
        <p:txBody>
          <a:bodyPr wrap="square">
            <a:spAutoFit/>
          </a:bodyPr>
          <a:lstStyle/>
          <a:p>
            <a:r>
              <a:rPr lang="en-GB" sz="1400" dirty="0"/>
              <a:t>To what extent has the pandemic and the authority’s efforts to remain operational amid the disruption impacted its compliance risk? Have staff been taking shortcuts that pose possible conduct and other regulatory breaches? </a:t>
            </a:r>
          </a:p>
        </p:txBody>
      </p:sp>
      <p:pic>
        <p:nvPicPr>
          <p:cNvPr id="11" name="Picture 10">
            <a:extLst>
              <a:ext uri="{FF2B5EF4-FFF2-40B4-BE49-F238E27FC236}">
                <a16:creationId xmlns:a16="http://schemas.microsoft.com/office/drawing/2014/main" id="{83FFB971-E80F-45DC-A548-7DC80A6CA434}"/>
              </a:ext>
            </a:extLst>
          </p:cNvPr>
          <p:cNvPicPr>
            <a:picLocks noChangeAspect="1"/>
          </p:cNvPicPr>
          <p:nvPr/>
        </p:nvPicPr>
        <p:blipFill>
          <a:blip r:embed="rId4"/>
          <a:stretch>
            <a:fillRect/>
          </a:stretch>
        </p:blipFill>
        <p:spPr>
          <a:xfrm>
            <a:off x="8055297" y="1610063"/>
            <a:ext cx="877900" cy="1072989"/>
          </a:xfrm>
          <a:prstGeom prst="rect">
            <a:avLst/>
          </a:prstGeom>
        </p:spPr>
      </p:pic>
      <p:sp>
        <p:nvSpPr>
          <p:cNvPr id="13" name="TextBox 12">
            <a:extLst>
              <a:ext uri="{FF2B5EF4-FFF2-40B4-BE49-F238E27FC236}">
                <a16:creationId xmlns:a16="http://schemas.microsoft.com/office/drawing/2014/main" id="{5DFE3DE5-CF45-4B18-8C21-6540D7D81CEC}"/>
              </a:ext>
            </a:extLst>
          </p:cNvPr>
          <p:cNvSpPr txBox="1"/>
          <p:nvPr/>
        </p:nvSpPr>
        <p:spPr>
          <a:xfrm>
            <a:off x="9910563" y="3429000"/>
            <a:ext cx="2079843" cy="1384995"/>
          </a:xfrm>
          <a:prstGeom prst="rect">
            <a:avLst/>
          </a:prstGeom>
          <a:noFill/>
          <a:ln>
            <a:solidFill>
              <a:schemeClr val="accent1"/>
            </a:solidFill>
          </a:ln>
        </p:spPr>
        <p:txBody>
          <a:bodyPr wrap="square">
            <a:spAutoFit/>
          </a:bodyPr>
          <a:lstStyle/>
          <a:p>
            <a:r>
              <a:rPr lang="en-GB" sz="1400" dirty="0"/>
              <a:t>Is the authority prepared for regulators to roll back any forbearance and increase their oversight in 2021? </a:t>
            </a:r>
          </a:p>
        </p:txBody>
      </p:sp>
      <p:sp>
        <p:nvSpPr>
          <p:cNvPr id="15" name="TextBox 14">
            <a:extLst>
              <a:ext uri="{FF2B5EF4-FFF2-40B4-BE49-F238E27FC236}">
                <a16:creationId xmlns:a16="http://schemas.microsoft.com/office/drawing/2014/main" id="{78BBB70C-F13D-431D-86CF-F941C0E31843}"/>
              </a:ext>
            </a:extLst>
          </p:cNvPr>
          <p:cNvSpPr txBox="1"/>
          <p:nvPr/>
        </p:nvSpPr>
        <p:spPr>
          <a:xfrm>
            <a:off x="9864632" y="5085322"/>
            <a:ext cx="2079843" cy="1600438"/>
          </a:xfrm>
          <a:prstGeom prst="rect">
            <a:avLst/>
          </a:prstGeom>
          <a:noFill/>
          <a:ln>
            <a:solidFill>
              <a:schemeClr val="accent1"/>
            </a:solidFill>
          </a:ln>
        </p:spPr>
        <p:txBody>
          <a:bodyPr wrap="square">
            <a:spAutoFit/>
          </a:bodyPr>
          <a:lstStyle/>
          <a:p>
            <a:r>
              <a:rPr lang="en-GB" sz="1400" dirty="0"/>
              <a:t>Should internal audit conduct an independent regulatory risk assessment and see how closely it matches the second line’s assessment?</a:t>
            </a:r>
          </a:p>
        </p:txBody>
      </p:sp>
    </p:spTree>
    <p:extLst>
      <p:ext uri="{BB962C8B-B14F-4D97-AF65-F5344CB8AC3E}">
        <p14:creationId xmlns:p14="http://schemas.microsoft.com/office/powerpoint/2010/main" val="364982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F16A-B247-4859-A5D7-FA35058FA653}"/>
              </a:ext>
            </a:extLst>
          </p:cNvPr>
          <p:cNvSpPr>
            <a:spLocks noGrp="1"/>
          </p:cNvSpPr>
          <p:nvPr>
            <p:ph type="title"/>
          </p:nvPr>
        </p:nvSpPr>
        <p:spPr/>
        <p:txBody>
          <a:bodyPr/>
          <a:lstStyle/>
          <a:p>
            <a:r>
              <a:rPr lang="en-GB" dirty="0"/>
              <a:t>Strategic relevance and the digital imperative </a:t>
            </a:r>
          </a:p>
        </p:txBody>
      </p:sp>
      <p:sp>
        <p:nvSpPr>
          <p:cNvPr id="3" name="Content Placeholder 2">
            <a:extLst>
              <a:ext uri="{FF2B5EF4-FFF2-40B4-BE49-F238E27FC236}">
                <a16:creationId xmlns:a16="http://schemas.microsoft.com/office/drawing/2014/main" id="{201D048E-5FD0-4957-AFD3-136CF3A588AD}"/>
              </a:ext>
            </a:extLst>
          </p:cNvPr>
          <p:cNvSpPr>
            <a:spLocks noGrp="1"/>
          </p:cNvSpPr>
          <p:nvPr>
            <p:ph idx="1"/>
          </p:nvPr>
        </p:nvSpPr>
        <p:spPr>
          <a:xfrm>
            <a:off x="431372" y="1772816"/>
            <a:ext cx="6446554" cy="4824536"/>
          </a:xfrm>
        </p:spPr>
        <p:txBody>
          <a:bodyPr/>
          <a:lstStyle/>
          <a:p>
            <a:pPr marL="285750" indent="-285750">
              <a:lnSpc>
                <a:spcPct val="108000"/>
              </a:lnSpc>
              <a:buFont typeface="Arial" panose="020B0604020202020204" pitchFamily="34" charset="0"/>
              <a:buChar char="•"/>
            </a:pPr>
            <a:r>
              <a:rPr lang="en-GB" sz="1500" dirty="0"/>
              <a:t>Half of CAEs (50%) see Digitalisation, new technology and AI as one of the top five risks their organisations face, down from 58% a year ago. </a:t>
            </a:r>
          </a:p>
          <a:p>
            <a:pPr marL="285750" indent="-285750">
              <a:lnSpc>
                <a:spcPct val="108000"/>
              </a:lnSpc>
              <a:buFont typeface="Arial" panose="020B0604020202020204" pitchFamily="34" charset="0"/>
              <a:buChar char="•"/>
            </a:pPr>
            <a:r>
              <a:rPr lang="en-GB" sz="1500" dirty="0"/>
              <a:t>This fall may reflect the shift in attention to the shorter-term impacts of the coronavirus pandemic as digital transformation projects are disrupted. </a:t>
            </a:r>
          </a:p>
          <a:p>
            <a:pPr marL="285750" indent="-285750">
              <a:lnSpc>
                <a:spcPct val="108000"/>
              </a:lnSpc>
              <a:buFont typeface="Arial" panose="020B0604020202020204" pitchFamily="34" charset="0"/>
              <a:buChar char="•"/>
            </a:pPr>
            <a:r>
              <a:rPr lang="en-GB" sz="1500" dirty="0"/>
              <a:t>Indeed, 67% of audit executives expect this to be a top five risk to their organisation in three years’ time, indicating an only temporary lull of this risk priority. </a:t>
            </a:r>
          </a:p>
          <a:p>
            <a:pPr marL="285750" indent="-285750">
              <a:lnSpc>
                <a:spcPct val="108000"/>
              </a:lnSpc>
              <a:buFont typeface="Arial" panose="020B0604020202020204" pitchFamily="34" charset="0"/>
              <a:buChar char="•"/>
            </a:pPr>
            <a:r>
              <a:rPr lang="en-GB" sz="1500" dirty="0"/>
              <a:t>The events of 2020 have magnified the digital imperative, making such transformations a more pressing priority by driving home the value of digital products and services and the flexibility companies can achieve by digitalising their operations. </a:t>
            </a:r>
          </a:p>
          <a:p>
            <a:pPr marL="285750" indent="-285750">
              <a:lnSpc>
                <a:spcPct val="108000"/>
              </a:lnSpc>
              <a:buFont typeface="Arial" panose="020B0604020202020204" pitchFamily="34" charset="0"/>
              <a:buChar char="•"/>
            </a:pPr>
            <a:r>
              <a:rPr lang="en-GB" sz="1500" dirty="0"/>
              <a:t>Lockdown and distancing measures atomised organisations, hindering collaboration efforts for those companies not used to operating under remote conditions. </a:t>
            </a:r>
          </a:p>
          <a:p>
            <a:pPr marL="285750" indent="-285750">
              <a:lnSpc>
                <a:spcPct val="108000"/>
              </a:lnSpc>
              <a:buFont typeface="Arial" panose="020B0604020202020204" pitchFamily="34" charset="0"/>
              <a:buChar char="•"/>
            </a:pPr>
            <a:r>
              <a:rPr lang="en-GB" sz="1500" dirty="0"/>
              <a:t>Many businesses will also struggle with their many priorities as they concentrate on managing other crisis-related challenges.</a:t>
            </a:r>
          </a:p>
        </p:txBody>
      </p:sp>
      <p:pic>
        <p:nvPicPr>
          <p:cNvPr id="5" name="Picture 4">
            <a:extLst>
              <a:ext uri="{FF2B5EF4-FFF2-40B4-BE49-F238E27FC236}">
                <a16:creationId xmlns:a16="http://schemas.microsoft.com/office/drawing/2014/main" id="{6ED477D0-8D3C-437B-95E6-0FB921CA8EF5}"/>
              </a:ext>
            </a:extLst>
          </p:cNvPr>
          <p:cNvPicPr>
            <a:picLocks noChangeAspect="1"/>
          </p:cNvPicPr>
          <p:nvPr/>
        </p:nvPicPr>
        <p:blipFill>
          <a:blip r:embed="rId2"/>
          <a:stretch>
            <a:fillRect/>
          </a:stretch>
        </p:blipFill>
        <p:spPr>
          <a:xfrm>
            <a:off x="6527094" y="5842459"/>
            <a:ext cx="786139" cy="870368"/>
          </a:xfrm>
          <a:prstGeom prst="rect">
            <a:avLst/>
          </a:prstGeom>
        </p:spPr>
      </p:pic>
      <p:pic>
        <p:nvPicPr>
          <p:cNvPr id="7" name="Picture 6">
            <a:extLst>
              <a:ext uri="{FF2B5EF4-FFF2-40B4-BE49-F238E27FC236}">
                <a16:creationId xmlns:a16="http://schemas.microsoft.com/office/drawing/2014/main" id="{787BAAF3-D8EA-4559-9B42-6A43FC7B364C}"/>
              </a:ext>
            </a:extLst>
          </p:cNvPr>
          <p:cNvPicPr>
            <a:picLocks noChangeAspect="1"/>
          </p:cNvPicPr>
          <p:nvPr/>
        </p:nvPicPr>
        <p:blipFill>
          <a:blip r:embed="rId3"/>
          <a:stretch>
            <a:fillRect/>
          </a:stretch>
        </p:blipFill>
        <p:spPr>
          <a:xfrm>
            <a:off x="9874362" y="1873813"/>
            <a:ext cx="2183044" cy="2576199"/>
          </a:xfrm>
          <a:prstGeom prst="rect">
            <a:avLst/>
          </a:prstGeom>
        </p:spPr>
      </p:pic>
      <p:pic>
        <p:nvPicPr>
          <p:cNvPr id="9" name="Picture 8">
            <a:extLst>
              <a:ext uri="{FF2B5EF4-FFF2-40B4-BE49-F238E27FC236}">
                <a16:creationId xmlns:a16="http://schemas.microsoft.com/office/drawing/2014/main" id="{3D2D5E92-3DC1-4303-8791-D2EA04CAA472}"/>
              </a:ext>
            </a:extLst>
          </p:cNvPr>
          <p:cNvPicPr>
            <a:picLocks noChangeAspect="1"/>
          </p:cNvPicPr>
          <p:nvPr/>
        </p:nvPicPr>
        <p:blipFill>
          <a:blip r:embed="rId4"/>
          <a:stretch>
            <a:fillRect/>
          </a:stretch>
        </p:blipFill>
        <p:spPr>
          <a:xfrm>
            <a:off x="8268078" y="1462910"/>
            <a:ext cx="877900" cy="1072989"/>
          </a:xfrm>
          <a:prstGeom prst="rect">
            <a:avLst/>
          </a:prstGeom>
        </p:spPr>
      </p:pic>
      <p:sp>
        <p:nvSpPr>
          <p:cNvPr id="11" name="TextBox 10">
            <a:extLst>
              <a:ext uri="{FF2B5EF4-FFF2-40B4-BE49-F238E27FC236}">
                <a16:creationId xmlns:a16="http://schemas.microsoft.com/office/drawing/2014/main" id="{44C87DD3-44D0-4F30-A522-B4AF75E9AFCF}"/>
              </a:ext>
            </a:extLst>
          </p:cNvPr>
          <p:cNvSpPr txBox="1"/>
          <p:nvPr/>
        </p:nvSpPr>
        <p:spPr>
          <a:xfrm>
            <a:off x="7502277" y="2651374"/>
            <a:ext cx="2183043" cy="2031325"/>
          </a:xfrm>
          <a:prstGeom prst="rect">
            <a:avLst/>
          </a:prstGeom>
          <a:noFill/>
          <a:ln>
            <a:solidFill>
              <a:schemeClr val="accent1"/>
            </a:solidFill>
          </a:ln>
        </p:spPr>
        <p:txBody>
          <a:bodyPr wrap="square">
            <a:spAutoFit/>
          </a:bodyPr>
          <a:lstStyle/>
          <a:p>
            <a:r>
              <a:rPr lang="en-GB" sz="1400" dirty="0"/>
              <a:t>Does management have a clear view on which innovation projects are critical to ensuring the strategic relevance and future viability of the authority and have they been appropriately resourced? </a:t>
            </a:r>
          </a:p>
        </p:txBody>
      </p:sp>
      <p:sp>
        <p:nvSpPr>
          <p:cNvPr id="13" name="TextBox 12">
            <a:extLst>
              <a:ext uri="{FF2B5EF4-FFF2-40B4-BE49-F238E27FC236}">
                <a16:creationId xmlns:a16="http://schemas.microsoft.com/office/drawing/2014/main" id="{C28F9D98-94BF-4340-B351-2D5A435DC6C0}"/>
              </a:ext>
            </a:extLst>
          </p:cNvPr>
          <p:cNvSpPr txBox="1"/>
          <p:nvPr/>
        </p:nvSpPr>
        <p:spPr>
          <a:xfrm>
            <a:off x="7502276" y="4935060"/>
            <a:ext cx="2183043" cy="1384995"/>
          </a:xfrm>
          <a:prstGeom prst="rect">
            <a:avLst/>
          </a:prstGeom>
          <a:noFill/>
          <a:ln>
            <a:solidFill>
              <a:schemeClr val="accent1"/>
            </a:solidFill>
          </a:ln>
        </p:spPr>
        <p:txBody>
          <a:bodyPr wrap="square">
            <a:spAutoFit/>
          </a:bodyPr>
          <a:lstStyle/>
          <a:p>
            <a:r>
              <a:rPr lang="en-GB" sz="1400" dirty="0"/>
              <a:t>Does the technology and data that is fundamental to enabling the authority’s operations and strategy work as expected? </a:t>
            </a:r>
          </a:p>
        </p:txBody>
      </p:sp>
      <p:sp>
        <p:nvSpPr>
          <p:cNvPr id="15" name="TextBox 14">
            <a:extLst>
              <a:ext uri="{FF2B5EF4-FFF2-40B4-BE49-F238E27FC236}">
                <a16:creationId xmlns:a16="http://schemas.microsoft.com/office/drawing/2014/main" id="{93916246-1686-48F3-8847-92B8D3A47CD4}"/>
              </a:ext>
            </a:extLst>
          </p:cNvPr>
          <p:cNvSpPr txBox="1"/>
          <p:nvPr/>
        </p:nvSpPr>
        <p:spPr>
          <a:xfrm>
            <a:off x="9874362" y="4850249"/>
            <a:ext cx="2183043" cy="1815882"/>
          </a:xfrm>
          <a:prstGeom prst="rect">
            <a:avLst/>
          </a:prstGeom>
          <a:noFill/>
          <a:ln>
            <a:solidFill>
              <a:schemeClr val="accent1"/>
            </a:solidFill>
          </a:ln>
        </p:spPr>
        <p:txBody>
          <a:bodyPr wrap="square">
            <a:spAutoFit/>
          </a:bodyPr>
          <a:lstStyle/>
          <a:p>
            <a:r>
              <a:rPr lang="en-GB" sz="1400" dirty="0"/>
              <a:t>Can the authority successfully manage projects and change? Have lessons been learned from the </a:t>
            </a:r>
          </a:p>
          <a:p>
            <a:r>
              <a:rPr lang="en-GB" sz="1400" dirty="0"/>
              <a:t>success or failure of past projects? What evidence is there of this? </a:t>
            </a:r>
          </a:p>
        </p:txBody>
      </p:sp>
    </p:spTree>
    <p:extLst>
      <p:ext uri="{BB962C8B-B14F-4D97-AF65-F5344CB8AC3E}">
        <p14:creationId xmlns:p14="http://schemas.microsoft.com/office/powerpoint/2010/main" val="1149647022"/>
      </p:ext>
    </p:extLst>
  </p:cSld>
  <p:clrMapOvr>
    <a:masterClrMapping/>
  </p:clrMapOvr>
</p:sld>
</file>

<file path=ppt/theme/theme1.xml><?xml version="1.0" encoding="utf-8"?>
<a:theme xmlns:a="http://schemas.openxmlformats.org/drawingml/2006/main" name="IIA Intro Page">
  <a:themeElements>
    <a:clrScheme name="IIA NEW">
      <a:dk1>
        <a:srgbClr val="282C38"/>
      </a:dk1>
      <a:lt1>
        <a:srgbClr val="FFFFFF"/>
      </a:lt1>
      <a:dk2>
        <a:srgbClr val="000000"/>
      </a:dk2>
      <a:lt2>
        <a:srgbClr val="939598"/>
      </a:lt2>
      <a:accent1>
        <a:srgbClr val="A8B300"/>
      </a:accent1>
      <a:accent2>
        <a:srgbClr val="282C38"/>
      </a:accent2>
      <a:accent3>
        <a:srgbClr val="FFFFFF"/>
      </a:accent3>
      <a:accent4>
        <a:srgbClr val="000000"/>
      </a:accent4>
      <a:accent5>
        <a:srgbClr val="DAEDEF"/>
      </a:accent5>
      <a:accent6>
        <a:srgbClr val="2D2D8A"/>
      </a:accent6>
      <a:hlink>
        <a:srgbClr val="A8B300"/>
      </a:hlink>
      <a:folHlink>
        <a:srgbClr val="A8B300"/>
      </a:folHlink>
    </a:clrScheme>
    <a:fontScheme name="IIA Intro P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25000"/>
            <a:lumOff val="75000"/>
          </a:schemeClr>
        </a:solidFill>
        <a:ln w="9525" cap="flat" cmpd="sng" algn="ctr">
          <a:solidFill>
            <a:schemeClr val="tx1">
              <a:lumMod val="25000"/>
              <a:lumOff val="75000"/>
            </a:schemeClr>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800" b="1" i="0" u="none" strike="noStrike" cap="none" normalizeH="0" baseline="0" dirty="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IIA Intro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 Intro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 Intro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 Intro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 Intro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 Intro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 Intro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 Intro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 Intro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 Intro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 Intro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 Intro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3084</Words>
  <Application>Microsoft Office PowerPoint</Application>
  <PresentationFormat>Widescreen</PresentationFormat>
  <Paragraphs>179</Paragraphs>
  <Slides>18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IIA Intro Page</vt:lpstr>
      <vt:lpstr>Local Authority Internal Audit Forum  Risk in Focus 2021</vt:lpstr>
      <vt:lpstr>Risk in Focus 2021</vt:lpstr>
      <vt:lpstr>Risk in Focus 2021 - methodology</vt:lpstr>
      <vt:lpstr>Risk in Focus 2021 - this year’s hot topics </vt:lpstr>
      <vt:lpstr> Key Messages - One Year on 2021 vs 2020        </vt:lpstr>
      <vt:lpstr>Time spent auditing vs the priority of the risk</vt:lpstr>
      <vt:lpstr>Information security in the expanded work environment</vt:lpstr>
      <vt:lpstr>Regulatory forbearance and the return to normal</vt:lpstr>
      <vt:lpstr>Strategic relevance and the digital imperative </vt:lpstr>
      <vt:lpstr>Liquidity risk and cost-cutting amid depressed demand</vt:lpstr>
      <vt:lpstr>Managing talent, staff wellbeing and diversity challenges</vt:lpstr>
      <vt:lpstr>Disaster and crisis preparedness</vt:lpstr>
      <vt:lpstr>Rising nationalism and social tensions amid unprecedented economic volatility </vt:lpstr>
      <vt:lpstr>Supply chain disruption  and vendor solvency </vt:lpstr>
      <vt:lpstr>Fraud and the exploitation of economic and operational disruption</vt:lpstr>
      <vt:lpstr>Climate change: the next crisis?</vt:lpstr>
      <vt:lpstr>Reflection / context?</vt:lpstr>
      <vt:lpstr>Thoughts,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Sandwith</dc:creator>
  <cp:lastModifiedBy>Liz Sandwith</cp:lastModifiedBy>
  <cp:revision>20</cp:revision>
  <dcterms:created xsi:type="dcterms:W3CDTF">2020-10-19T12:00:35Z</dcterms:created>
  <dcterms:modified xsi:type="dcterms:W3CDTF">2020-10-23T09:24:32Z</dcterms:modified>
</cp:coreProperties>
</file>