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70" r:id="rId4"/>
    <p:sldId id="303" r:id="rId5"/>
    <p:sldId id="262" r:id="rId6"/>
    <p:sldId id="260" r:id="rId7"/>
    <p:sldId id="304" r:id="rId8"/>
    <p:sldId id="305" r:id="rId9"/>
    <p:sldId id="274" r:id="rId10"/>
    <p:sldId id="275" r:id="rId11"/>
    <p:sldId id="276" r:id="rId12"/>
    <p:sldId id="302" r:id="rId13"/>
    <p:sldId id="278" r:id="rId14"/>
    <p:sldId id="279" r:id="rId15"/>
    <p:sldId id="280" r:id="rId16"/>
    <p:sldId id="285" r:id="rId17"/>
    <p:sldId id="282" r:id="rId18"/>
    <p:sldId id="283" r:id="rId19"/>
    <p:sldId id="284" r:id="rId20"/>
    <p:sldId id="293" r:id="rId21"/>
    <p:sldId id="294" r:id="rId22"/>
    <p:sldId id="295" r:id="rId23"/>
    <p:sldId id="281" r:id="rId24"/>
    <p:sldId id="286" r:id="rId25"/>
    <p:sldId id="287" r:id="rId26"/>
    <p:sldId id="306" r:id="rId27"/>
    <p:sldId id="307" r:id="rId28"/>
    <p:sldId id="308" r:id="rId29"/>
    <p:sldId id="296" r:id="rId30"/>
    <p:sldId id="288" r:id="rId31"/>
    <p:sldId id="289" r:id="rId32"/>
    <p:sldId id="290" r:id="rId33"/>
    <p:sldId id="309"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7FBB0D-3DFC-791D-3EF0-232163F579D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223C4BC-B261-4C7F-31BD-CBEE9A0D6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31F7041-7F62-AD30-8668-316D040A0150}"/>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5" name="Espace réservé du pied de page 4">
            <a:extLst>
              <a:ext uri="{FF2B5EF4-FFF2-40B4-BE49-F238E27FC236}">
                <a16:creationId xmlns:a16="http://schemas.microsoft.com/office/drawing/2014/main" id="{0FA91A2A-AD05-ED36-AC0D-0087BEFC1A9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3692A1-C45B-AD90-813C-3C3390704B21}"/>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145274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EEB48B-8C58-B2BD-4D5A-8174886E3F5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967DE5B-0BD4-CA6F-09DA-E9FD8F67234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565148-4F71-B61C-93A0-70D2F1144EBA}"/>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5" name="Espace réservé du pied de page 4">
            <a:extLst>
              <a:ext uri="{FF2B5EF4-FFF2-40B4-BE49-F238E27FC236}">
                <a16:creationId xmlns:a16="http://schemas.microsoft.com/office/drawing/2014/main" id="{9D3D725C-8BD2-5EDC-8403-0FABE1A684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DFD0E1F-2D63-B633-ECB5-62778FDD7901}"/>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137365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BE2F54F-5EDB-9C2B-0940-65D0B9413F9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45B1DC0-74A5-9E1F-B11B-AB675124E80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B1F4639-C869-D6D2-011E-77CB3937ACA4}"/>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5" name="Espace réservé du pied de page 4">
            <a:extLst>
              <a:ext uri="{FF2B5EF4-FFF2-40B4-BE49-F238E27FC236}">
                <a16:creationId xmlns:a16="http://schemas.microsoft.com/office/drawing/2014/main" id="{2FE8ACB3-7FF4-FB98-A3D3-84B1D8CB18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71BFAF-C085-5CC7-C4A0-DFD8B78BBD14}"/>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154481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0D47B9-6487-392D-001A-1038C024018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26EEE68-33AD-6BF5-CA89-4DAC8CD813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A46737-1C04-27FA-62F1-E98FEF26E896}"/>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5" name="Espace réservé du pied de page 4">
            <a:extLst>
              <a:ext uri="{FF2B5EF4-FFF2-40B4-BE49-F238E27FC236}">
                <a16:creationId xmlns:a16="http://schemas.microsoft.com/office/drawing/2014/main" id="{046C7142-B304-43D9-1AF6-A2D360D2B2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130D88-F557-2DA1-8389-B3CDD7D0D13A}"/>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143771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212B2-A981-089E-995A-15A59DEF4A0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9EA2CEB-1148-603D-6FC1-4BE94479F7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283655C-2E47-8E2F-652C-9CD3C22B284F}"/>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5" name="Espace réservé du pied de page 4">
            <a:extLst>
              <a:ext uri="{FF2B5EF4-FFF2-40B4-BE49-F238E27FC236}">
                <a16:creationId xmlns:a16="http://schemas.microsoft.com/office/drawing/2014/main" id="{AB56E9CD-DCCE-8115-91DE-D71DC6D827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2112D6-BA4C-5BDB-7F14-7C26D2E8CEAC}"/>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203420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6986B5-1BF7-0459-5437-5CD7385DEE4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B0FBFD7-6AE9-A934-B31C-F5906BF09CF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718FC71-9156-470D-05C3-5AD79995041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3B4F6CC-7219-70C2-E684-BDA79160290B}"/>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6" name="Espace réservé du pied de page 5">
            <a:extLst>
              <a:ext uri="{FF2B5EF4-FFF2-40B4-BE49-F238E27FC236}">
                <a16:creationId xmlns:a16="http://schemas.microsoft.com/office/drawing/2014/main" id="{0DAFC341-DE96-6A90-2975-7E25C6D3E86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10735E-FD1D-69AB-1370-B4A0DB566FA2}"/>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410029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AE0531-2F82-1C81-91CE-5D022FAFD87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1B9B859-ABB6-49C6-86E0-832E54D7D5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E726A2C-978C-7707-C9C2-663331368BC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8DE2B0B-32F2-7CBD-6F58-184EDB8EF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E1005D3-81EC-49AF-FB0E-92450C3DE39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25EF8B1-146F-4DCD-0680-FE40A0FD35D1}"/>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8" name="Espace réservé du pied de page 7">
            <a:extLst>
              <a:ext uri="{FF2B5EF4-FFF2-40B4-BE49-F238E27FC236}">
                <a16:creationId xmlns:a16="http://schemas.microsoft.com/office/drawing/2014/main" id="{7A7396C9-A9D4-FAF0-A035-B949924CBD5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197796E-4499-FE79-24EB-B631BAB267E7}"/>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265310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A77D2-3CED-7D84-2B15-BB92AA867D7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4E8E411-AED7-2B60-C758-850021AB8C27}"/>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4" name="Espace réservé du pied de page 3">
            <a:extLst>
              <a:ext uri="{FF2B5EF4-FFF2-40B4-BE49-F238E27FC236}">
                <a16:creationId xmlns:a16="http://schemas.microsoft.com/office/drawing/2014/main" id="{FEAD4B79-C277-A2B1-0234-A1BB81F2F4E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B7D562E-852C-6200-25B9-F501CD270735}"/>
              </a:ext>
            </a:extLst>
          </p:cNvPr>
          <p:cNvSpPr>
            <a:spLocks noGrp="1"/>
          </p:cNvSpPr>
          <p:nvPr>
            <p:ph type="sldNum" sz="quarter" idx="12"/>
          </p:nvPr>
        </p:nvSpPr>
        <p:spPr/>
        <p:txBody>
          <a:bodyPr/>
          <a:lstStyle/>
          <a:p>
            <a:fld id="{0ED967F5-43C0-4670-A9C3-5C02A01DF977}" type="slidenum">
              <a:rPr lang="fr-FR" smtClean="0"/>
              <a:t>‹N°›</a:t>
            </a:fld>
            <a:endParaRPr lang="fr-FR"/>
          </a:p>
        </p:txBody>
      </p:sp>
      <p:sp>
        <p:nvSpPr>
          <p:cNvPr id="6" name="Rectangle 5">
            <a:extLst>
              <a:ext uri="{FF2B5EF4-FFF2-40B4-BE49-F238E27FC236}">
                <a16:creationId xmlns:a16="http://schemas.microsoft.com/office/drawing/2014/main" id="{D2E43E2A-4C78-2D67-B80D-101BB921ED4D}"/>
              </a:ext>
            </a:extLst>
          </p:cNvPr>
          <p:cNvSpPr/>
          <p:nvPr userDrawn="1"/>
        </p:nvSpPr>
        <p:spPr>
          <a:xfrm>
            <a:off x="0" y="-12334"/>
            <a:ext cx="2219324" cy="68579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ABD1F9EC-955E-5F1B-EA54-F77CA4896895}"/>
              </a:ext>
            </a:extLst>
          </p:cNvPr>
          <p:cNvSpPr txBox="1"/>
          <p:nvPr userDrawn="1"/>
        </p:nvSpPr>
        <p:spPr>
          <a:xfrm>
            <a:off x="-9525" y="630872"/>
            <a:ext cx="2219325" cy="1323439"/>
          </a:xfrm>
          <a:prstGeom prst="rect">
            <a:avLst/>
          </a:prstGeom>
          <a:noFill/>
        </p:spPr>
        <p:txBody>
          <a:bodyPr wrap="square">
            <a:spAutoFit/>
          </a:bodyPr>
          <a:lstStyle/>
          <a:p>
            <a:pPr algn="ctr"/>
            <a:r>
              <a:rPr lang="en-US" sz="1600" b="1" i="0" dirty="0">
                <a:solidFill>
                  <a:schemeClr val="tx1"/>
                </a:solidFill>
                <a:effectLst/>
                <a:latin typeface="Segoe UI WestEuropean"/>
              </a:rPr>
              <a:t>Chartered IIA | </a:t>
            </a:r>
          </a:p>
          <a:p>
            <a:pPr algn="ctr"/>
            <a:r>
              <a:rPr lang="en-US" sz="1600" b="1" i="0" dirty="0">
                <a:solidFill>
                  <a:schemeClr val="tx1"/>
                </a:solidFill>
                <a:effectLst/>
                <a:latin typeface="Segoe UI WestEuropean"/>
              </a:rPr>
              <a:t>DA &amp; Fraud Forum | Using DA to</a:t>
            </a:r>
          </a:p>
          <a:p>
            <a:pPr algn="ctr"/>
            <a:r>
              <a:rPr lang="en-US" sz="1600" b="1" i="0" dirty="0">
                <a:solidFill>
                  <a:schemeClr val="tx1"/>
                </a:solidFill>
                <a:effectLst/>
                <a:latin typeface="Segoe UI WestEuropean"/>
              </a:rPr>
              <a:t> Identify and </a:t>
            </a:r>
          </a:p>
          <a:p>
            <a:pPr algn="ctr"/>
            <a:r>
              <a:rPr lang="en-US" sz="1600" b="1" i="0" dirty="0">
                <a:solidFill>
                  <a:schemeClr val="tx1"/>
                </a:solidFill>
                <a:effectLst/>
                <a:latin typeface="Segoe UI WestEuropean"/>
              </a:rPr>
              <a:t>Investigate Fraud</a:t>
            </a:r>
          </a:p>
        </p:txBody>
      </p:sp>
      <p:sp>
        <p:nvSpPr>
          <p:cNvPr id="8" name="ZoneTexte 7">
            <a:extLst>
              <a:ext uri="{FF2B5EF4-FFF2-40B4-BE49-F238E27FC236}">
                <a16:creationId xmlns:a16="http://schemas.microsoft.com/office/drawing/2014/main" id="{8C69CB20-6C63-E89D-76E3-D5B59AE77065}"/>
              </a:ext>
            </a:extLst>
          </p:cNvPr>
          <p:cNvSpPr txBox="1"/>
          <p:nvPr userDrawn="1"/>
        </p:nvSpPr>
        <p:spPr>
          <a:xfrm>
            <a:off x="0" y="2831891"/>
            <a:ext cx="2219325" cy="584775"/>
          </a:xfrm>
          <a:prstGeom prst="rect">
            <a:avLst/>
          </a:prstGeom>
          <a:noFill/>
        </p:spPr>
        <p:txBody>
          <a:bodyPr wrap="square">
            <a:spAutoFit/>
          </a:bodyPr>
          <a:lstStyle/>
          <a:p>
            <a:pPr algn="ctr"/>
            <a:r>
              <a:rPr lang="en-US" sz="1600" b="1" i="0" dirty="0">
                <a:solidFill>
                  <a:schemeClr val="tx1"/>
                </a:solidFill>
                <a:effectLst/>
                <a:latin typeface="Segoe UI WestEuropean"/>
              </a:rPr>
              <a:t>Wednesday,</a:t>
            </a:r>
          </a:p>
          <a:p>
            <a:pPr algn="ctr"/>
            <a:r>
              <a:rPr lang="en-US" sz="1600" b="1" i="0" dirty="0">
                <a:solidFill>
                  <a:schemeClr val="tx1"/>
                </a:solidFill>
                <a:effectLst/>
                <a:latin typeface="Segoe UI WestEuropean"/>
              </a:rPr>
              <a:t>May 31st</a:t>
            </a:r>
          </a:p>
        </p:txBody>
      </p:sp>
      <p:pic>
        <p:nvPicPr>
          <p:cNvPr id="9" name="Image 8">
            <a:extLst>
              <a:ext uri="{FF2B5EF4-FFF2-40B4-BE49-F238E27FC236}">
                <a16:creationId xmlns:a16="http://schemas.microsoft.com/office/drawing/2014/main" id="{E91D9B69-5765-98E5-09A4-07728F6F2B8E}"/>
              </a:ext>
            </a:extLst>
          </p:cNvPr>
          <p:cNvPicPr>
            <a:picLocks noChangeAspect="1"/>
          </p:cNvPicPr>
          <p:nvPr userDrawn="1"/>
        </p:nvPicPr>
        <p:blipFill>
          <a:blip r:embed="rId2"/>
          <a:stretch>
            <a:fillRect/>
          </a:stretch>
        </p:blipFill>
        <p:spPr>
          <a:xfrm>
            <a:off x="243077" y="6048442"/>
            <a:ext cx="1714120" cy="424898"/>
          </a:xfrm>
          <a:prstGeom prst="rect">
            <a:avLst/>
          </a:prstGeom>
        </p:spPr>
      </p:pic>
    </p:spTree>
    <p:extLst>
      <p:ext uri="{BB962C8B-B14F-4D97-AF65-F5344CB8AC3E}">
        <p14:creationId xmlns:p14="http://schemas.microsoft.com/office/powerpoint/2010/main" val="1445466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u pied de page 2">
            <a:extLst>
              <a:ext uri="{FF2B5EF4-FFF2-40B4-BE49-F238E27FC236}">
                <a16:creationId xmlns:a16="http://schemas.microsoft.com/office/drawing/2014/main" id="{712518FB-C150-1CC1-9BF0-4596EEF19DC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5F2BF5A-E11E-3D28-1166-7F92E30B943A}"/>
              </a:ext>
            </a:extLst>
          </p:cNvPr>
          <p:cNvSpPr>
            <a:spLocks noGrp="1"/>
          </p:cNvSpPr>
          <p:nvPr>
            <p:ph type="sldNum" sz="quarter" idx="12"/>
          </p:nvPr>
        </p:nvSpPr>
        <p:spPr/>
        <p:txBody>
          <a:bodyPr/>
          <a:lstStyle/>
          <a:p>
            <a:fld id="{0ED967F5-43C0-4670-A9C3-5C02A01DF977}" type="slidenum">
              <a:rPr lang="fr-FR" smtClean="0"/>
              <a:t>‹N°›</a:t>
            </a:fld>
            <a:endParaRPr lang="fr-FR"/>
          </a:p>
        </p:txBody>
      </p:sp>
      <p:sp>
        <p:nvSpPr>
          <p:cNvPr id="9" name="Rectangle 8">
            <a:extLst>
              <a:ext uri="{FF2B5EF4-FFF2-40B4-BE49-F238E27FC236}">
                <a16:creationId xmlns:a16="http://schemas.microsoft.com/office/drawing/2014/main" id="{977530A3-6D00-00BD-2C09-BA1ECC815D11}"/>
              </a:ext>
            </a:extLst>
          </p:cNvPr>
          <p:cNvSpPr/>
          <p:nvPr userDrawn="1"/>
        </p:nvSpPr>
        <p:spPr>
          <a:xfrm>
            <a:off x="0" y="-12334"/>
            <a:ext cx="2219324" cy="68579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2A55B4AD-AEEE-D0F0-975C-9BABAF743190}"/>
              </a:ext>
            </a:extLst>
          </p:cNvPr>
          <p:cNvSpPr txBox="1"/>
          <p:nvPr userDrawn="1"/>
        </p:nvSpPr>
        <p:spPr>
          <a:xfrm>
            <a:off x="-9525" y="630872"/>
            <a:ext cx="2219325" cy="1323439"/>
          </a:xfrm>
          <a:prstGeom prst="rect">
            <a:avLst/>
          </a:prstGeom>
          <a:noFill/>
        </p:spPr>
        <p:txBody>
          <a:bodyPr wrap="square">
            <a:spAutoFit/>
          </a:bodyPr>
          <a:lstStyle/>
          <a:p>
            <a:pPr algn="ctr"/>
            <a:r>
              <a:rPr lang="en-US" sz="1600" b="1" i="0" dirty="0">
                <a:solidFill>
                  <a:schemeClr val="tx1"/>
                </a:solidFill>
                <a:effectLst/>
                <a:latin typeface="Segoe UI WestEuropean"/>
              </a:rPr>
              <a:t>Chartered IIA | </a:t>
            </a:r>
          </a:p>
          <a:p>
            <a:pPr algn="ctr"/>
            <a:r>
              <a:rPr lang="en-US" sz="1600" b="1" i="0" dirty="0">
                <a:solidFill>
                  <a:schemeClr val="tx1"/>
                </a:solidFill>
                <a:effectLst/>
                <a:latin typeface="Segoe UI WestEuropean"/>
              </a:rPr>
              <a:t>DA &amp; Fraud Forum | Using DA to</a:t>
            </a:r>
          </a:p>
          <a:p>
            <a:pPr algn="ctr"/>
            <a:r>
              <a:rPr lang="en-US" sz="1600" b="1" i="0" dirty="0">
                <a:solidFill>
                  <a:schemeClr val="tx1"/>
                </a:solidFill>
                <a:effectLst/>
                <a:latin typeface="Segoe UI WestEuropean"/>
              </a:rPr>
              <a:t> Identify and </a:t>
            </a:r>
          </a:p>
          <a:p>
            <a:pPr algn="ctr"/>
            <a:r>
              <a:rPr lang="en-US" sz="1600" b="1" i="0" dirty="0">
                <a:solidFill>
                  <a:schemeClr val="tx1"/>
                </a:solidFill>
                <a:effectLst/>
                <a:latin typeface="Segoe UI WestEuropean"/>
              </a:rPr>
              <a:t>Investigate Fraud</a:t>
            </a:r>
          </a:p>
        </p:txBody>
      </p:sp>
      <p:sp>
        <p:nvSpPr>
          <p:cNvPr id="11" name="ZoneTexte 10">
            <a:extLst>
              <a:ext uri="{FF2B5EF4-FFF2-40B4-BE49-F238E27FC236}">
                <a16:creationId xmlns:a16="http://schemas.microsoft.com/office/drawing/2014/main" id="{A51B920E-2CAB-E2A1-9C36-D0DBECC744A1}"/>
              </a:ext>
            </a:extLst>
          </p:cNvPr>
          <p:cNvSpPr txBox="1"/>
          <p:nvPr userDrawn="1"/>
        </p:nvSpPr>
        <p:spPr>
          <a:xfrm>
            <a:off x="0" y="2831891"/>
            <a:ext cx="2219325" cy="584775"/>
          </a:xfrm>
          <a:prstGeom prst="rect">
            <a:avLst/>
          </a:prstGeom>
          <a:noFill/>
        </p:spPr>
        <p:txBody>
          <a:bodyPr wrap="square">
            <a:spAutoFit/>
          </a:bodyPr>
          <a:lstStyle/>
          <a:p>
            <a:pPr algn="ctr"/>
            <a:r>
              <a:rPr lang="en-US" sz="1600" b="1" i="0" dirty="0">
                <a:solidFill>
                  <a:schemeClr val="tx1"/>
                </a:solidFill>
                <a:effectLst/>
                <a:latin typeface="Segoe UI WestEuropean"/>
              </a:rPr>
              <a:t>Wednesday,</a:t>
            </a:r>
          </a:p>
          <a:p>
            <a:pPr algn="ctr"/>
            <a:r>
              <a:rPr lang="en-US" sz="1600" b="1" i="0" dirty="0">
                <a:solidFill>
                  <a:schemeClr val="tx1"/>
                </a:solidFill>
                <a:effectLst/>
                <a:latin typeface="Segoe UI WestEuropean"/>
              </a:rPr>
              <a:t>May 31st</a:t>
            </a:r>
          </a:p>
        </p:txBody>
      </p:sp>
      <p:pic>
        <p:nvPicPr>
          <p:cNvPr id="12" name="Image 11">
            <a:extLst>
              <a:ext uri="{FF2B5EF4-FFF2-40B4-BE49-F238E27FC236}">
                <a16:creationId xmlns:a16="http://schemas.microsoft.com/office/drawing/2014/main" id="{F6F706B2-E338-714D-ED58-AEEC39BD1D73}"/>
              </a:ext>
            </a:extLst>
          </p:cNvPr>
          <p:cNvPicPr>
            <a:picLocks noChangeAspect="1"/>
          </p:cNvPicPr>
          <p:nvPr userDrawn="1"/>
        </p:nvPicPr>
        <p:blipFill>
          <a:blip r:embed="rId2"/>
          <a:stretch>
            <a:fillRect/>
          </a:stretch>
        </p:blipFill>
        <p:spPr>
          <a:xfrm>
            <a:off x="243077" y="6048442"/>
            <a:ext cx="1714120" cy="424898"/>
          </a:xfrm>
          <a:prstGeom prst="rect">
            <a:avLst/>
          </a:prstGeom>
        </p:spPr>
      </p:pic>
    </p:spTree>
    <p:extLst>
      <p:ext uri="{BB962C8B-B14F-4D97-AF65-F5344CB8AC3E}">
        <p14:creationId xmlns:p14="http://schemas.microsoft.com/office/powerpoint/2010/main" val="3970572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CC09E-C9EF-F424-6A52-32363221744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A90A889-D55B-79B1-FF7F-A0A19470AC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923612-32EC-2732-E2A1-D0DB1BF707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5748491-D493-F765-9A29-B9BC17448C07}"/>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6" name="Espace réservé du pied de page 5">
            <a:extLst>
              <a:ext uri="{FF2B5EF4-FFF2-40B4-BE49-F238E27FC236}">
                <a16:creationId xmlns:a16="http://schemas.microsoft.com/office/drawing/2014/main" id="{BF80F52C-C277-0E4E-EF30-919722AAB89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65718C8-EAFA-4715-5276-9F4219CD7A3A}"/>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165669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C7C1C8-C210-C4F0-1DF6-CB337B9C48A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354B17B-0B56-4DAD-777C-D6EF58E61C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E3ABB42-A713-0D95-F07B-1F328C2A46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E74AC85-2396-7076-FA92-CE60F6262CF0}"/>
              </a:ext>
            </a:extLst>
          </p:cNvPr>
          <p:cNvSpPr>
            <a:spLocks noGrp="1"/>
          </p:cNvSpPr>
          <p:nvPr>
            <p:ph type="dt" sz="half" idx="10"/>
          </p:nvPr>
        </p:nvSpPr>
        <p:spPr/>
        <p:txBody>
          <a:bodyPr/>
          <a:lstStyle/>
          <a:p>
            <a:fld id="{5B4CCDF4-23A8-45E9-9E59-BBABCD230647}" type="datetimeFigureOut">
              <a:rPr lang="fr-FR" smtClean="0"/>
              <a:t>31/05/2023</a:t>
            </a:fld>
            <a:endParaRPr lang="fr-FR"/>
          </a:p>
        </p:txBody>
      </p:sp>
      <p:sp>
        <p:nvSpPr>
          <p:cNvPr id="6" name="Espace réservé du pied de page 5">
            <a:extLst>
              <a:ext uri="{FF2B5EF4-FFF2-40B4-BE49-F238E27FC236}">
                <a16:creationId xmlns:a16="http://schemas.microsoft.com/office/drawing/2014/main" id="{EABC594A-8BE3-106F-3C2D-6FD6309BEBF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6EB946E-FF88-ECBB-374A-00238D3F72BC}"/>
              </a:ext>
            </a:extLst>
          </p:cNvPr>
          <p:cNvSpPr>
            <a:spLocks noGrp="1"/>
          </p:cNvSpPr>
          <p:nvPr>
            <p:ph type="sldNum" sz="quarter" idx="12"/>
          </p:nvPr>
        </p:nvSpPr>
        <p:spPr/>
        <p:txBody>
          <a:bodyPr/>
          <a:lstStyle/>
          <a:p>
            <a:fld id="{0ED967F5-43C0-4670-A9C3-5C02A01DF977}" type="slidenum">
              <a:rPr lang="fr-FR" smtClean="0"/>
              <a:t>‹N°›</a:t>
            </a:fld>
            <a:endParaRPr lang="fr-FR"/>
          </a:p>
        </p:txBody>
      </p:sp>
    </p:spTree>
    <p:extLst>
      <p:ext uri="{BB962C8B-B14F-4D97-AF65-F5344CB8AC3E}">
        <p14:creationId xmlns:p14="http://schemas.microsoft.com/office/powerpoint/2010/main" val="327260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264E7A6-3F8F-DA86-6ECC-3893B92BFD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5708F62-A850-A928-85E4-05293F9478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95CD4F-5E6D-DBF8-D37F-256061BEFC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CDF4-23A8-45E9-9E59-BBABCD230647}" type="datetimeFigureOut">
              <a:rPr lang="fr-FR" smtClean="0"/>
              <a:t>31/05/2023</a:t>
            </a:fld>
            <a:endParaRPr lang="fr-FR"/>
          </a:p>
        </p:txBody>
      </p:sp>
      <p:sp>
        <p:nvSpPr>
          <p:cNvPr id="5" name="Espace réservé du pied de page 4">
            <a:extLst>
              <a:ext uri="{FF2B5EF4-FFF2-40B4-BE49-F238E27FC236}">
                <a16:creationId xmlns:a16="http://schemas.microsoft.com/office/drawing/2014/main" id="{EB1D594C-2A03-F15A-08FE-CA7CB1D676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FA31992-86CD-4CA5-77E6-5EEC4DFE4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967F5-43C0-4670-A9C3-5C02A01DF977}" type="slidenum">
              <a:rPr lang="fr-FR" smtClean="0"/>
              <a:t>‹N°›</a:t>
            </a:fld>
            <a:endParaRPr lang="fr-FR"/>
          </a:p>
        </p:txBody>
      </p:sp>
    </p:spTree>
    <p:extLst>
      <p:ext uri="{BB962C8B-B14F-4D97-AF65-F5344CB8AC3E}">
        <p14:creationId xmlns:p14="http://schemas.microsoft.com/office/powerpoint/2010/main" val="3693413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A4AC8489-72FE-061D-AA9E-B092B039E578}"/>
              </a:ext>
            </a:extLst>
          </p:cNvPr>
          <p:cNvSpPr txBox="1"/>
          <p:nvPr/>
        </p:nvSpPr>
        <p:spPr>
          <a:xfrm>
            <a:off x="1590675" y="2530536"/>
            <a:ext cx="9629775" cy="2123658"/>
          </a:xfrm>
          <a:prstGeom prst="rect">
            <a:avLst/>
          </a:prstGeom>
          <a:noFill/>
        </p:spPr>
        <p:txBody>
          <a:bodyPr wrap="square">
            <a:spAutoFit/>
          </a:bodyPr>
          <a:lstStyle/>
          <a:p>
            <a:pPr algn="ctr"/>
            <a:r>
              <a:rPr lang="en-US" sz="4400" b="1" i="0" dirty="0">
                <a:solidFill>
                  <a:srgbClr val="242424"/>
                </a:solidFill>
                <a:effectLst/>
                <a:latin typeface="Segoe UI WestEuropean"/>
              </a:rPr>
              <a:t>Chartered IIA | DA &amp; Fraud Forum | Using DA to Identify and Investigate Fraud</a:t>
            </a:r>
          </a:p>
        </p:txBody>
      </p:sp>
      <p:sp>
        <p:nvSpPr>
          <p:cNvPr id="9" name="ZoneTexte 8">
            <a:extLst>
              <a:ext uri="{FF2B5EF4-FFF2-40B4-BE49-F238E27FC236}">
                <a16:creationId xmlns:a16="http://schemas.microsoft.com/office/drawing/2014/main" id="{077A0C28-AA4C-48D7-69B5-FABD246BEEB0}"/>
              </a:ext>
            </a:extLst>
          </p:cNvPr>
          <p:cNvSpPr txBox="1"/>
          <p:nvPr/>
        </p:nvSpPr>
        <p:spPr>
          <a:xfrm>
            <a:off x="4924426" y="5183910"/>
            <a:ext cx="2576512" cy="954107"/>
          </a:xfrm>
          <a:prstGeom prst="rect">
            <a:avLst/>
          </a:prstGeom>
          <a:noFill/>
        </p:spPr>
        <p:txBody>
          <a:bodyPr wrap="square">
            <a:spAutoFit/>
          </a:bodyPr>
          <a:lstStyle/>
          <a:p>
            <a:pPr algn="ctr"/>
            <a:r>
              <a:rPr lang="en-US" sz="2800" b="1" i="0" dirty="0">
                <a:solidFill>
                  <a:schemeClr val="tx1"/>
                </a:solidFill>
                <a:effectLst/>
                <a:latin typeface="Segoe UI WestEuropean"/>
              </a:rPr>
              <a:t>Wednesday,</a:t>
            </a:r>
          </a:p>
          <a:p>
            <a:pPr algn="ctr"/>
            <a:r>
              <a:rPr lang="en-US" sz="2800" b="1" i="0" dirty="0">
                <a:solidFill>
                  <a:schemeClr val="tx1"/>
                </a:solidFill>
                <a:effectLst/>
                <a:latin typeface="Segoe UI WestEuropean"/>
              </a:rPr>
              <a:t>May 31st</a:t>
            </a:r>
          </a:p>
        </p:txBody>
      </p:sp>
      <p:pic>
        <p:nvPicPr>
          <p:cNvPr id="10" name="Image 9">
            <a:extLst>
              <a:ext uri="{FF2B5EF4-FFF2-40B4-BE49-F238E27FC236}">
                <a16:creationId xmlns:a16="http://schemas.microsoft.com/office/drawing/2014/main" id="{ED8D5E8B-5114-16D1-70EF-FB2FA5CB0294}"/>
              </a:ext>
            </a:extLst>
          </p:cNvPr>
          <p:cNvPicPr>
            <a:picLocks noChangeAspect="1"/>
          </p:cNvPicPr>
          <p:nvPr/>
        </p:nvPicPr>
        <p:blipFill>
          <a:blip r:embed="rId2"/>
          <a:stretch>
            <a:fillRect/>
          </a:stretch>
        </p:blipFill>
        <p:spPr>
          <a:xfrm>
            <a:off x="462151" y="555525"/>
            <a:ext cx="4022291" cy="997050"/>
          </a:xfrm>
          <a:prstGeom prst="rect">
            <a:avLst/>
          </a:prstGeom>
        </p:spPr>
      </p:pic>
    </p:spTree>
    <p:extLst>
      <p:ext uri="{BB962C8B-B14F-4D97-AF65-F5344CB8AC3E}">
        <p14:creationId xmlns:p14="http://schemas.microsoft.com/office/powerpoint/2010/main" val="1269029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121297F-91F3-FE97-C32E-E296A40A93EE}"/>
              </a:ext>
            </a:extLst>
          </p:cNvPr>
          <p:cNvSpPr txBox="1"/>
          <p:nvPr/>
        </p:nvSpPr>
        <p:spPr>
          <a:xfrm>
            <a:off x="3190875" y="1977577"/>
            <a:ext cx="6096000" cy="2902846"/>
          </a:xfrm>
          <a:prstGeom prst="rect">
            <a:avLst/>
          </a:prstGeom>
          <a:solidFill>
            <a:schemeClr val="bg1"/>
          </a:solidFill>
        </p:spPr>
        <p:txBody>
          <a:bodyPr wrap="square">
            <a:spAutoFit/>
          </a:bodyPr>
          <a:lstStyle/>
          <a:p>
            <a:pPr lvl="0">
              <a:lnSpc>
                <a:spcPct val="107000"/>
              </a:lnSpc>
              <a:spcAft>
                <a:spcPts val="800"/>
              </a:spcAft>
            </a:pPr>
            <a:r>
              <a:rPr lang="fr-FR" sz="4000" b="1" kern="100" dirty="0">
                <a:latin typeface="Calibri" panose="020F0502020204030204" pitchFamily="34" charset="0"/>
                <a:ea typeface="Calibri" panose="020F0502020204030204" pitchFamily="34" charset="0"/>
                <a:cs typeface="Times New Roman" panose="02020603050405020304" pitchFamily="18" charset="0"/>
              </a:rPr>
              <a:t>EXPECTATIONS FROM AN INTERNAL AUDITOR </a:t>
            </a:r>
          </a:p>
          <a:p>
            <a:pPr lvl="0">
              <a:lnSpc>
                <a:spcPct val="107000"/>
              </a:lnSpc>
              <a:spcAft>
                <a:spcPts val="800"/>
              </a:spcAft>
            </a:pPr>
            <a:endParaRPr lang="fr-FR" sz="4000" b="1" kern="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Rachel HA</a:t>
            </a:r>
            <a:r>
              <a:rPr lang="fr-FR" sz="4000" b="1" kern="100" dirty="0">
                <a:latin typeface="Calibri" panose="020F0502020204030204" pitchFamily="34" charset="0"/>
                <a:ea typeface="Calibri" panose="020F0502020204030204" pitchFamily="34" charset="0"/>
                <a:cs typeface="Times New Roman" panose="02020603050405020304" pitchFamily="18" charset="0"/>
              </a:rPr>
              <a:t>LLAM </a:t>
            </a:r>
            <a:endParaRPr lang="fr-FR"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0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C234339-F13D-2A07-5327-D27A893E54B5}"/>
              </a:ext>
            </a:extLst>
          </p:cNvPr>
          <p:cNvSpPr txBox="1"/>
          <p:nvPr/>
        </p:nvSpPr>
        <p:spPr>
          <a:xfrm>
            <a:off x="2705100" y="726131"/>
            <a:ext cx="9124950" cy="5078313"/>
          </a:xfrm>
          <a:prstGeom prst="rect">
            <a:avLst/>
          </a:prstGeom>
          <a:solidFill>
            <a:schemeClr val="bg1"/>
          </a:solidFill>
        </p:spPr>
        <p:txBody>
          <a:bodyPr wrap="square">
            <a:spAutoFit/>
          </a:bodyPr>
          <a:lstStyle/>
          <a:p>
            <a:pPr algn="l"/>
            <a:r>
              <a:rPr lang="en-US" sz="1800" b="0" i="1" dirty="0">
                <a:solidFill>
                  <a:srgbClr val="1D2228"/>
                </a:solidFill>
                <a:effectLst/>
                <a:latin typeface="Calibri" panose="020F0502020204030204" pitchFamily="34" charset="0"/>
              </a:rPr>
              <a:t>“I joined the Local Authority Internal Audit Team in 2020, just before lockdown and like everyone else the focus was very much on risks and welfare. It wasn’t until we started to get to grips with the wider implications that fraud actually appeared on anyone’s agenda. </a:t>
            </a:r>
          </a:p>
          <a:p>
            <a:pPr algn="l"/>
            <a:endParaRPr lang="en-US" sz="1800" b="0" i="1" dirty="0">
              <a:solidFill>
                <a:srgbClr val="1D2228"/>
              </a:solidFill>
              <a:effectLst/>
              <a:latin typeface="Calibri" panose="020F0502020204030204" pitchFamily="34" charset="0"/>
            </a:endParaRPr>
          </a:p>
          <a:p>
            <a:pPr algn="l"/>
            <a:r>
              <a:rPr lang="en-US" sz="1800" b="0" i="1" dirty="0">
                <a:solidFill>
                  <a:srgbClr val="1D2228"/>
                </a:solidFill>
                <a:effectLst/>
                <a:latin typeface="Calibri" panose="020F0502020204030204" pitchFamily="34" charset="0"/>
              </a:rPr>
              <a:t>I completed the CIPFA Accredited Counter Fraud Specialist course as the service has no specialist knowledge and started to develop our approach. This included promoting a fraud hotline and advice service to try and get the message out to staff. We had the great idea of promoting the service at the bottom of everyone’s email, however this backfired when we </a:t>
            </a:r>
            <a:r>
              <a:rPr lang="en-US" sz="1800" b="0" i="1" dirty="0" err="1">
                <a:solidFill>
                  <a:srgbClr val="1D2228"/>
                </a:solidFill>
                <a:effectLst/>
                <a:latin typeface="Calibri" panose="020F0502020204030204" pitchFamily="34" charset="0"/>
              </a:rPr>
              <a:t>realised</a:t>
            </a:r>
            <a:r>
              <a:rPr lang="en-US" sz="1800" b="0" i="1" dirty="0">
                <a:solidFill>
                  <a:srgbClr val="1D2228"/>
                </a:solidFill>
                <a:effectLst/>
                <a:latin typeface="Calibri" panose="020F0502020204030204" pitchFamily="34" charset="0"/>
              </a:rPr>
              <a:t> people were drawn to it and the calls increased massively.</a:t>
            </a:r>
            <a:endParaRPr lang="en-US" sz="1800" b="0" i="0" dirty="0">
              <a:solidFill>
                <a:srgbClr val="1D2228"/>
              </a:solidFill>
              <a:effectLst/>
              <a:latin typeface="Calibri" panose="020F0502020204030204" pitchFamily="34" charset="0"/>
            </a:endParaRPr>
          </a:p>
          <a:p>
            <a:pPr algn="l"/>
            <a:endParaRPr lang="en-US" sz="1800" b="0" i="1" dirty="0">
              <a:solidFill>
                <a:srgbClr val="1D2228"/>
              </a:solidFill>
              <a:effectLst/>
              <a:latin typeface="Calibri" panose="020F0502020204030204" pitchFamily="34" charset="0"/>
            </a:endParaRPr>
          </a:p>
          <a:p>
            <a:pPr algn="l"/>
            <a:r>
              <a:rPr lang="en-US" sz="1800" b="0" i="1" dirty="0">
                <a:solidFill>
                  <a:srgbClr val="1D2228"/>
                </a:solidFill>
                <a:effectLst/>
                <a:latin typeface="Calibri" panose="020F0502020204030204" pitchFamily="34" charset="0"/>
              </a:rPr>
              <a:t>We developed an online fraud reporting form with support from our Trading Standards team to ensure we asked the right questions. This has helped feed into any investigations by having good information up front.</a:t>
            </a:r>
            <a:endParaRPr lang="en-US" sz="1800" b="0" i="0" dirty="0">
              <a:solidFill>
                <a:srgbClr val="1D2228"/>
              </a:solidFill>
              <a:effectLst/>
              <a:latin typeface="Calibri" panose="020F0502020204030204" pitchFamily="34" charset="0"/>
            </a:endParaRPr>
          </a:p>
          <a:p>
            <a:pPr algn="l"/>
            <a:endParaRPr lang="en-US" sz="1800" b="0" i="1" dirty="0">
              <a:solidFill>
                <a:srgbClr val="1D2228"/>
              </a:solidFill>
              <a:effectLst/>
              <a:latin typeface="Calibri" panose="020F0502020204030204" pitchFamily="34" charset="0"/>
            </a:endParaRPr>
          </a:p>
          <a:p>
            <a:pPr algn="l"/>
            <a:r>
              <a:rPr lang="en-US" sz="1800" b="0" i="1" dirty="0">
                <a:solidFill>
                  <a:srgbClr val="1D2228"/>
                </a:solidFill>
                <a:effectLst/>
                <a:latin typeface="Calibri" panose="020F0502020204030204" pitchFamily="34" charset="0"/>
              </a:rPr>
              <a:t>Our next challenge is resourcing. The more we promote fraud awareness, the more reports we receive, the greater the potential of having complex investigations. We are working closely with HR to support the Whistleblowing process to ensure the right things are reported through the right routes.”</a:t>
            </a:r>
            <a:endParaRPr lang="fr-FR" sz="4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7921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20D4298-25EE-68CF-5809-1C7444D89492}"/>
              </a:ext>
            </a:extLst>
          </p:cNvPr>
          <p:cNvSpPr txBox="1"/>
          <p:nvPr/>
        </p:nvSpPr>
        <p:spPr>
          <a:xfrm>
            <a:off x="3048000" y="2488749"/>
            <a:ext cx="8724900" cy="2244204"/>
          </a:xfrm>
          <a:prstGeom prst="rect">
            <a:avLst/>
          </a:prstGeom>
          <a:noFill/>
        </p:spPr>
        <p:txBody>
          <a:bodyPr wrap="square">
            <a:spAutoFit/>
          </a:bodyPr>
          <a:lstStyle/>
          <a:p>
            <a:pPr lvl="0">
              <a:lnSpc>
                <a:spcPct val="107000"/>
              </a:lnSpc>
              <a:spcAft>
                <a:spcPts val="800"/>
              </a:spcAft>
            </a:pPr>
            <a:r>
              <a:rPr lang="en-GB" sz="4000" b="1" kern="100" dirty="0">
                <a:latin typeface="Calibri" panose="020F0502020204030204" pitchFamily="34" charset="0"/>
                <a:ea typeface="Calibri" panose="020F0502020204030204" pitchFamily="34" charset="0"/>
                <a:cs typeface="Times New Roman" panose="02020603050405020304" pitchFamily="18" charset="0"/>
              </a:rPr>
              <a:t>CASE N°1 : Payroll  </a:t>
            </a:r>
          </a:p>
          <a:p>
            <a:pPr lvl="0">
              <a:lnSpc>
                <a:spcPct val="107000"/>
              </a:lnSpc>
              <a:spcAft>
                <a:spcPts val="800"/>
              </a:spcAft>
            </a:pPr>
            <a:endParaRPr lang="en-GB" sz="4000"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sz="4000" b="1" kern="100" dirty="0">
                <a:latin typeface="Calibri" panose="020F0502020204030204" pitchFamily="34" charset="0"/>
                <a:ea typeface="Calibri" panose="020F0502020204030204" pitchFamily="34" charset="0"/>
                <a:cs typeface="Times New Roman" panose="02020603050405020304" pitchFamily="18" charset="0"/>
              </a:rPr>
              <a:t>ALAN ROSE </a:t>
            </a:r>
            <a:r>
              <a:rPr lang="en-GB" sz="4000" b="1" kern="100" dirty="0">
                <a:effectLst/>
                <a:latin typeface="Calibri" panose="020F0502020204030204" pitchFamily="34" charset="0"/>
                <a:ea typeface="Calibri" panose="020F0502020204030204" pitchFamily="34" charset="0"/>
                <a:cs typeface="Times New Roman" panose="02020603050405020304" pitchFamily="18" charset="0"/>
              </a:rPr>
              <a:t> - Head of Group Audit, SSE</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5277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F557FA1-951B-7012-F9C1-5B3E338CC026}"/>
              </a:ext>
            </a:extLst>
          </p:cNvPr>
          <p:cNvSpPr txBox="1"/>
          <p:nvPr/>
        </p:nvSpPr>
        <p:spPr>
          <a:xfrm>
            <a:off x="2324100" y="616543"/>
            <a:ext cx="9867900" cy="375552"/>
          </a:xfrm>
          <a:prstGeom prst="rect">
            <a:avLst/>
          </a:prstGeom>
          <a:solidFill>
            <a:schemeClr val="accent1">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FRAUD PROCESS AND CONTEXT</a:t>
            </a:r>
          </a:p>
        </p:txBody>
      </p:sp>
      <p:sp>
        <p:nvSpPr>
          <p:cNvPr id="3" name="ZoneTexte 2">
            <a:extLst>
              <a:ext uri="{FF2B5EF4-FFF2-40B4-BE49-F238E27FC236}">
                <a16:creationId xmlns:a16="http://schemas.microsoft.com/office/drawing/2014/main" id="{67C8EBA8-CE29-E4B6-8C87-796C257C8EA2}"/>
              </a:ext>
            </a:extLst>
          </p:cNvPr>
          <p:cNvSpPr txBox="1"/>
          <p:nvPr/>
        </p:nvSpPr>
        <p:spPr>
          <a:xfrm>
            <a:off x="2324101" y="1521418"/>
            <a:ext cx="2190750" cy="726483"/>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SECTOR </a:t>
            </a:r>
          </a:p>
        </p:txBody>
      </p:sp>
      <p:sp>
        <p:nvSpPr>
          <p:cNvPr id="4" name="ZoneTexte 3">
            <a:extLst>
              <a:ext uri="{FF2B5EF4-FFF2-40B4-BE49-F238E27FC236}">
                <a16:creationId xmlns:a16="http://schemas.microsoft.com/office/drawing/2014/main" id="{1330C6E0-0358-6D29-C0DE-A2E884785FB8}"/>
              </a:ext>
            </a:extLst>
          </p:cNvPr>
          <p:cNvSpPr txBox="1"/>
          <p:nvPr/>
        </p:nvSpPr>
        <p:spPr>
          <a:xfrm>
            <a:off x="2324101" y="2493171"/>
            <a:ext cx="2190750" cy="72648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PROCESS</a:t>
            </a:r>
          </a:p>
        </p:txBody>
      </p:sp>
      <p:sp>
        <p:nvSpPr>
          <p:cNvPr id="5" name="ZoneTexte 4">
            <a:extLst>
              <a:ext uri="{FF2B5EF4-FFF2-40B4-BE49-F238E27FC236}">
                <a16:creationId xmlns:a16="http://schemas.microsoft.com/office/drawing/2014/main" id="{43D57D1F-F4D8-B8AB-9446-18B8459E1CBF}"/>
              </a:ext>
            </a:extLst>
          </p:cNvPr>
          <p:cNvSpPr txBox="1"/>
          <p:nvPr/>
        </p:nvSpPr>
        <p:spPr>
          <a:xfrm>
            <a:off x="2324101" y="3556094"/>
            <a:ext cx="2190750" cy="2206531"/>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p:txBody>
      </p:sp>
      <p:sp>
        <p:nvSpPr>
          <p:cNvPr id="6" name="ZoneTexte 5">
            <a:extLst>
              <a:ext uri="{FF2B5EF4-FFF2-40B4-BE49-F238E27FC236}">
                <a16:creationId xmlns:a16="http://schemas.microsoft.com/office/drawing/2014/main" id="{07EBC6E4-4414-919A-568D-06466F658A56}"/>
              </a:ext>
            </a:extLst>
          </p:cNvPr>
          <p:cNvSpPr txBox="1"/>
          <p:nvPr/>
        </p:nvSpPr>
        <p:spPr>
          <a:xfrm>
            <a:off x="4743451" y="3556093"/>
            <a:ext cx="7058024" cy="2206531"/>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Preventative</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and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detective</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controls</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Noise about </a:t>
            </a:r>
            <a:r>
              <a:rPr lang="fr-FR" b="1" kern="100" dirty="0" err="1">
                <a:latin typeface="Calibri" panose="020F0502020204030204" pitchFamily="34" charset="0"/>
                <a:ea typeface="Calibri" panose="020F0502020204030204" pitchFamily="34" charset="0"/>
                <a:cs typeface="Times New Roman" panose="02020603050405020304" pitchFamily="18" charset="0"/>
              </a:rPr>
              <a:t>levels</a:t>
            </a:r>
            <a:r>
              <a:rPr lang="fr-FR" b="1" kern="100" dirty="0">
                <a:latin typeface="Calibri" panose="020F0502020204030204" pitchFamily="34" charset="0"/>
                <a:ea typeface="Calibri" panose="020F0502020204030204" pitchFamily="34" charset="0"/>
                <a:cs typeface="Times New Roman" panose="02020603050405020304" pitchFamily="18" charset="0"/>
              </a:rPr>
              <a:t> of overtime but </a:t>
            </a:r>
            <a:r>
              <a:rPr lang="fr-FR" b="1" kern="100" dirty="0" err="1">
                <a:latin typeface="Calibri" panose="020F0502020204030204" pitchFamily="34" charset="0"/>
                <a:ea typeface="Calibri" panose="020F0502020204030204" pitchFamily="34" charset="0"/>
                <a:cs typeface="Times New Roman" panose="02020603050405020304" pitchFamily="18" charset="0"/>
              </a:rPr>
              <a:t>readily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available</a:t>
            </a:r>
            <a:r>
              <a:rPr lang="fr-FR" b="1" kern="100" dirty="0">
                <a:latin typeface="Calibri" panose="020F0502020204030204" pitchFamily="34" charset="0"/>
                <a:ea typeface="Calibri" panose="020F0502020204030204" pitchFamily="34" charset="0"/>
                <a:cs typeface="Times New Roman" panose="02020603050405020304" pitchFamily="18" charset="0"/>
              </a:rPr>
              <a:t> information </a:t>
            </a:r>
            <a:r>
              <a:rPr lang="fr-FR" b="1" kern="100" dirty="0" err="1">
                <a:latin typeface="Calibri" panose="020F0502020204030204" pitchFamily="34" charset="0"/>
                <a:ea typeface="Calibri" panose="020F0502020204030204" pitchFamily="34" charset="0"/>
                <a:cs typeface="Times New Roman" panose="02020603050405020304" pitchFamily="18" charset="0"/>
              </a:rPr>
              <a:t>too</a:t>
            </a:r>
            <a:r>
              <a:rPr lang="fr-FR" b="1" kern="100" dirty="0">
                <a:latin typeface="Calibri" panose="020F0502020204030204" pitchFamily="34" charset="0"/>
                <a:ea typeface="Calibri" panose="020F0502020204030204" pitchFamily="34" charset="0"/>
                <a:cs typeface="Times New Roman" panose="02020603050405020304" pitchFamily="18" charset="0"/>
              </a:rPr>
              <a:t> high-</a:t>
            </a:r>
            <a:r>
              <a:rPr lang="fr-FR" b="1" kern="100" dirty="0" err="1">
                <a:latin typeface="Calibri" panose="020F0502020204030204" pitchFamily="34" charset="0"/>
                <a:ea typeface="Calibri" panose="020F0502020204030204" pitchFamily="34" charset="0"/>
                <a:cs typeface="Times New Roman" panose="02020603050405020304" pitchFamily="18" charset="0"/>
              </a:rPr>
              <a:t>level</a:t>
            </a:r>
            <a:r>
              <a:rPr lang="fr-FR" b="1" kern="100" dirty="0">
                <a:latin typeface="Calibri" panose="020F0502020204030204" pitchFamily="34" charset="0"/>
                <a:ea typeface="Calibri" panose="020F0502020204030204" pitchFamily="34" charset="0"/>
                <a:cs typeface="Times New Roman" panose="02020603050405020304" pitchFamily="18" charset="0"/>
              </a:rPr>
              <a:t> and not </a:t>
            </a:r>
            <a:r>
              <a:rPr lang="fr-FR" b="1" kern="100" dirty="0" err="1">
                <a:latin typeface="Calibri" panose="020F0502020204030204" pitchFamily="34" charset="0"/>
                <a:ea typeface="Calibri" panose="020F0502020204030204" pitchFamily="34" charset="0"/>
                <a:cs typeface="Times New Roman" panose="02020603050405020304" pitchFamily="18" charset="0"/>
              </a:rPr>
              <a:t>acted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upon</a:t>
            </a:r>
            <a:r>
              <a:rPr lang="fr-FR" b="1" kern="1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P</a:t>
            </a:r>
            <a:r>
              <a:rPr lang="fr-FR" b="1" kern="100" dirty="0" err="1">
                <a:latin typeface="Calibri" panose="020F0502020204030204" pitchFamily="34" charset="0"/>
                <a:ea typeface="Calibri" panose="020F0502020204030204" pitchFamily="34" charset="0"/>
                <a:cs typeface="Times New Roman" panose="02020603050405020304" pitchFamily="18" charset="0"/>
              </a:rPr>
              <a:t>revious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reviews</a:t>
            </a:r>
            <a:r>
              <a:rPr lang="fr-FR" b="1" kern="100" dirty="0">
                <a:latin typeface="Calibri" panose="020F0502020204030204" pitchFamily="34" charset="0"/>
                <a:ea typeface="Calibri" panose="020F0502020204030204" pitchFamily="34" charset="0"/>
                <a:cs typeface="Times New Roman" panose="02020603050405020304" pitchFamily="18" charset="0"/>
              </a:rPr>
              <a:t> or audits more process </a:t>
            </a:r>
            <a:r>
              <a:rPr lang="fr-FR" b="1" kern="100" dirty="0" err="1">
                <a:latin typeface="Calibri" panose="020F0502020204030204" pitchFamily="34" charset="0"/>
                <a:ea typeface="Calibri" panose="020F0502020204030204" pitchFamily="34" charset="0"/>
                <a:cs typeface="Times New Roman" panose="02020603050405020304" pitchFamily="18" charset="0"/>
              </a:rPr>
              <a:t>focused</a:t>
            </a:r>
            <a:r>
              <a:rPr lang="fr-FR" b="1" kern="100" dirty="0">
                <a:latin typeface="Calibri" panose="020F0502020204030204" pitchFamily="34" charset="0"/>
                <a:ea typeface="Calibri" panose="020F0502020204030204" pitchFamily="34" charset="0"/>
                <a:cs typeface="Times New Roman" panose="02020603050405020304" pitchFamily="18" charset="0"/>
              </a:rPr>
              <a:t> and  </a:t>
            </a:r>
            <a:r>
              <a:rPr lang="fr-FR" b="1" kern="100" dirty="0" err="1">
                <a:latin typeface="Calibri" panose="020F0502020204030204" pitchFamily="34" charset="0"/>
                <a:ea typeface="Calibri" panose="020F0502020204030204" pitchFamily="34" charset="0"/>
                <a:cs typeface="Times New Roman" panose="02020603050405020304" pitchFamily="18" charset="0"/>
              </a:rPr>
              <a:t>relatively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small</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sample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based</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243610B-7F9E-B4FE-C0AE-4489E0076CD2}"/>
              </a:ext>
            </a:extLst>
          </p:cNvPr>
          <p:cNvSpPr txBox="1"/>
          <p:nvPr/>
        </p:nvSpPr>
        <p:spPr>
          <a:xfrm>
            <a:off x="4743451" y="1547610"/>
            <a:ext cx="7058024" cy="871740"/>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Energy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Secto</a:t>
            </a:r>
            <a:r>
              <a:rPr lang="fr-FR" b="1" kern="100" dirty="0" err="1">
                <a:latin typeface="Calibri" panose="020F0502020204030204" pitchFamily="34" charset="0"/>
                <a:ea typeface="Calibri" panose="020F0502020204030204" pitchFamily="34" charset="0"/>
                <a:cs typeface="Times New Roman" panose="02020603050405020304" pitchFamily="18" charset="0"/>
              </a:rPr>
              <a:t>r</a:t>
            </a:r>
            <a:r>
              <a:rPr lang="fr-FR" b="1" kern="100" dirty="0">
                <a:latin typeface="Calibri" panose="020F0502020204030204" pitchFamily="34" charset="0"/>
                <a:ea typeface="Calibri" panose="020F0502020204030204" pitchFamily="34" charset="0"/>
                <a:cs typeface="Times New Roman" panose="02020603050405020304" pitchFamily="18" charset="0"/>
              </a:rPr>
              <a:t> – Wide range of assets, </a:t>
            </a:r>
            <a:r>
              <a:rPr lang="fr-FR" b="1" kern="100" dirty="0" err="1">
                <a:latin typeface="Calibri" panose="020F0502020204030204" pitchFamily="34" charset="0"/>
                <a:ea typeface="Calibri" panose="020F0502020204030204" pitchFamily="34" charset="0"/>
                <a:cs typeface="Times New Roman" panose="02020603050405020304" pitchFamily="18" charset="0"/>
              </a:rPr>
              <a:t>developments</a:t>
            </a:r>
            <a:r>
              <a:rPr lang="fr-FR" b="1" kern="100" dirty="0">
                <a:latin typeface="Calibri" panose="020F0502020204030204" pitchFamily="34" charset="0"/>
                <a:ea typeface="Calibri" panose="020F0502020204030204" pitchFamily="34" charset="0"/>
                <a:cs typeface="Times New Roman" panose="02020603050405020304" pitchFamily="18" charset="0"/>
              </a:rPr>
              <a:t> and </a:t>
            </a:r>
            <a:r>
              <a:rPr lang="fr-FR" b="1" kern="100" dirty="0" err="1">
                <a:latin typeface="Calibri" panose="020F0502020204030204" pitchFamily="34" charset="0"/>
                <a:ea typeface="Calibri" panose="020F0502020204030204" pitchFamily="34" charset="0"/>
                <a:cs typeface="Times New Roman" panose="02020603050405020304" pitchFamily="18" charset="0"/>
              </a:rPr>
              <a:t>operations</a:t>
            </a:r>
            <a:r>
              <a:rPr lang="fr-FR" b="1" kern="100" dirty="0">
                <a:latin typeface="Calibri" panose="020F0502020204030204" pitchFamily="34" charset="0"/>
                <a:ea typeface="Calibri" panose="020F0502020204030204" pitchFamily="34" charset="0"/>
                <a:cs typeface="Times New Roman" panose="02020603050405020304" pitchFamily="18" charset="0"/>
              </a:rPr>
              <a:t>, circa^ 12k </a:t>
            </a:r>
            <a:r>
              <a:rPr lang="fr-FR" b="1" kern="100" dirty="0" err="1">
                <a:latin typeface="Calibri" panose="020F0502020204030204" pitchFamily="34" charset="0"/>
                <a:ea typeface="Calibri" panose="020F0502020204030204" pitchFamily="34" charset="0"/>
                <a:cs typeface="Times New Roman" panose="02020603050405020304" pitchFamily="18" charset="0"/>
              </a:rPr>
              <a:t>employees</a:t>
            </a:r>
            <a:r>
              <a:rPr lang="fr-FR" b="1" kern="100" dirty="0">
                <a:latin typeface="Calibri" panose="020F0502020204030204" pitchFamily="34" charset="0"/>
                <a:ea typeface="Calibri" panose="020F0502020204030204" pitchFamily="34" charset="0"/>
                <a:cs typeface="Times New Roman" panose="02020603050405020304" pitchFamily="18" charset="0"/>
              </a:rPr>
              <a:t>, engage and </a:t>
            </a:r>
            <a:r>
              <a:rPr lang="fr-FR" b="1" kern="100" dirty="0" err="1">
                <a:latin typeface="Calibri" panose="020F0502020204030204" pitchFamily="34" charset="0"/>
                <a:ea typeface="Calibri" panose="020F0502020204030204" pitchFamily="34" charset="0"/>
                <a:cs typeface="Times New Roman" panose="02020603050405020304" pitchFamily="18" charset="0"/>
              </a:rPr>
              <a:t>transact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with</a:t>
            </a:r>
            <a:r>
              <a:rPr lang="fr-FR" b="1" kern="100" dirty="0">
                <a:latin typeface="Calibri" panose="020F0502020204030204" pitchFamily="34" charset="0"/>
                <a:ea typeface="Calibri" panose="020F0502020204030204" pitchFamily="34" charset="0"/>
                <a:cs typeface="Times New Roman" panose="02020603050405020304" pitchFamily="18" charset="0"/>
              </a:rPr>
              <a:t> a high volume of 3rd parties.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076D89F2-D13F-1F4A-965B-C33F67117699}"/>
              </a:ext>
            </a:extLst>
          </p:cNvPr>
          <p:cNvSpPr txBox="1"/>
          <p:nvPr/>
        </p:nvSpPr>
        <p:spPr>
          <a:xfrm>
            <a:off x="4743451" y="2493171"/>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Payroll</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0653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98A7628-4192-1D08-6D42-24C9B11AFE1F}"/>
              </a:ext>
            </a:extLst>
          </p:cNvPr>
          <p:cNvSpPr txBox="1"/>
          <p:nvPr/>
        </p:nvSpPr>
        <p:spPr>
          <a:xfrm>
            <a:off x="2324100" y="616543"/>
            <a:ext cx="9867900" cy="375552"/>
          </a:xfrm>
          <a:prstGeom prst="rect">
            <a:avLst/>
          </a:prstGeom>
          <a:solidFill>
            <a:schemeClr val="accent2">
              <a:lumMod val="60000"/>
              <a:lumOff val="40000"/>
            </a:schemeClr>
          </a:solidFill>
        </p:spPr>
        <p:txBody>
          <a:bodyPr wrap="square">
            <a:sp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 AND DATA USED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57B7A4A-980F-59A5-3CA5-1E50E356F935}"/>
              </a:ext>
            </a:extLst>
          </p:cNvPr>
          <p:cNvSpPr txBox="1"/>
          <p:nvPr/>
        </p:nvSpPr>
        <p:spPr>
          <a:xfrm>
            <a:off x="2324101" y="1521418"/>
            <a:ext cx="2190750" cy="726483"/>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USED</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D112644F-9AC7-8B1B-39DF-552CCBF68FC4}"/>
              </a:ext>
            </a:extLst>
          </p:cNvPr>
          <p:cNvSpPr txBox="1"/>
          <p:nvPr/>
        </p:nvSpPr>
        <p:spPr>
          <a:xfrm>
            <a:off x="2324101" y="2493171"/>
            <a:ext cx="2190750" cy="726482"/>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DIFFICULTIES</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CHALLENGES</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1A3555C-C425-E3D8-AEEB-C8871BB6FEBC}"/>
              </a:ext>
            </a:extLst>
          </p:cNvPr>
          <p:cNvSpPr txBox="1"/>
          <p:nvPr/>
        </p:nvSpPr>
        <p:spPr>
          <a:xfrm>
            <a:off x="2324101" y="3556094"/>
            <a:ext cx="2190750" cy="2206531"/>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ANALYTICS </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a:t>
            </a:r>
          </a:p>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 </a:t>
            </a:r>
          </a:p>
        </p:txBody>
      </p:sp>
      <p:sp>
        <p:nvSpPr>
          <p:cNvPr id="6" name="ZoneTexte 5">
            <a:extLst>
              <a:ext uri="{FF2B5EF4-FFF2-40B4-BE49-F238E27FC236}">
                <a16:creationId xmlns:a16="http://schemas.microsoft.com/office/drawing/2014/main" id="{4425EAA8-DF10-1A97-4DF1-262199E9672A}"/>
              </a:ext>
            </a:extLst>
          </p:cNvPr>
          <p:cNvSpPr txBox="1"/>
          <p:nvPr/>
        </p:nvSpPr>
        <p:spPr>
          <a:xfrm>
            <a:off x="4743451" y="3799114"/>
            <a:ext cx="7058024" cy="1963510"/>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Now use Power</a:t>
            </a:r>
            <a:r>
              <a:rPr lang="fr-FR" b="1" kern="100" dirty="0">
                <a:latin typeface="Calibri" panose="020F0502020204030204" pitchFamily="34" charset="0"/>
                <a:ea typeface="Calibri" panose="020F0502020204030204" pitchFamily="34" charset="0"/>
                <a:cs typeface="Times New Roman" panose="02020603050405020304" pitchFamily="18" charset="0"/>
              </a:rPr>
              <a:t> BI and </a:t>
            </a:r>
            <a:r>
              <a:rPr lang="fr-FR" b="1" kern="100" dirty="0" err="1">
                <a:latin typeface="Calibri" panose="020F0502020204030204" pitchFamily="34" charset="0"/>
                <a:ea typeface="Calibri" panose="020F0502020204030204" pitchFamily="34" charset="0"/>
                <a:cs typeface="Times New Roman" panose="02020603050405020304" pitchFamily="18" charset="0"/>
              </a:rPr>
              <a:t>other</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tools</a:t>
            </a:r>
            <a:r>
              <a:rPr lang="fr-FR" b="1" kern="100" dirty="0">
                <a:latin typeface="Calibri" panose="020F0502020204030204" pitchFamily="34" charset="0"/>
                <a:ea typeface="Calibri" panose="020F0502020204030204" pitchFamily="34" charset="0"/>
                <a:cs typeface="Times New Roman" panose="02020603050405020304" pitchFamily="18" charset="0"/>
              </a:rPr>
              <a:t>, for this </a:t>
            </a:r>
            <a:r>
              <a:rPr lang="fr-FR" b="1" kern="100" dirty="0" err="1">
                <a:latin typeface="Calibri" panose="020F0502020204030204" pitchFamily="34" charset="0"/>
                <a:ea typeface="Calibri" panose="020F0502020204030204" pitchFamily="34" charset="0"/>
                <a:cs typeface="Times New Roman" panose="02020603050405020304" pitchFamily="18" charset="0"/>
              </a:rPr>
              <a:t>exercise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mainly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used</a:t>
            </a:r>
            <a:r>
              <a:rPr lang="fr-FR" b="1" kern="100" dirty="0">
                <a:latin typeface="Calibri" panose="020F0502020204030204" pitchFamily="34" charset="0"/>
                <a:ea typeface="Calibri" panose="020F0502020204030204" pitchFamily="34" charset="0"/>
                <a:cs typeface="Times New Roman" panose="02020603050405020304" pitchFamily="18" charset="0"/>
              </a:rPr>
              <a:t> Excel</a:t>
            </a:r>
          </a:p>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Busines</a:t>
            </a:r>
            <a:r>
              <a:rPr lang="fr-FR" b="1" kern="100" dirty="0">
                <a:latin typeface="Calibri" panose="020F0502020204030204" pitchFamily="34" charset="0"/>
                <a:ea typeface="Calibri" panose="020F0502020204030204" pitchFamily="34" charset="0"/>
                <a:cs typeface="Times New Roman" panose="02020603050405020304" pitchFamily="18" charset="0"/>
              </a:rPr>
              <a:t>s Unit at a time </a:t>
            </a:r>
            <a:r>
              <a:rPr lang="fr-FR" b="1" kern="100" dirty="0" err="1">
                <a:latin typeface="Calibri" panose="020F0502020204030204" pitchFamily="34" charset="0"/>
                <a:ea typeface="Calibri" panose="020F0502020204030204" pitchFamily="34" charset="0"/>
                <a:cs typeface="Times New Roman" panose="02020603050405020304" pitchFamily="18" charset="0"/>
              </a:rPr>
              <a:t>reviewed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employee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numbers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salary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levels</a:t>
            </a:r>
            <a:r>
              <a:rPr lang="fr-FR" b="1" kern="100" dirty="0">
                <a:latin typeface="Calibri" panose="020F0502020204030204" pitchFamily="34" charset="0"/>
                <a:ea typeface="Calibri" panose="020F0502020204030204" pitchFamily="34" charset="0"/>
                <a:cs typeface="Times New Roman" panose="02020603050405020304" pitchFamily="18" charset="0"/>
              </a:rPr>
              <a:t>, overtime Vs </a:t>
            </a:r>
            <a:r>
              <a:rPr lang="fr-FR" b="1" kern="100" dirty="0" err="1">
                <a:latin typeface="Calibri" panose="020F0502020204030204" pitchFamily="34" charset="0"/>
                <a:ea typeface="Calibri" panose="020F0502020204030204" pitchFamily="34" charset="0"/>
                <a:cs typeface="Times New Roman" panose="02020603050405020304" pitchFamily="18" charset="0"/>
              </a:rPr>
              <a:t>salary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levels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salary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uplifts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bonuses</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Overtime </a:t>
            </a:r>
            <a:r>
              <a:rPr lang="fr-FR" b="1" kern="100" dirty="0" err="1">
                <a:latin typeface="Calibri" panose="020F0502020204030204" pitchFamily="34" charset="0"/>
                <a:ea typeface="Calibri" panose="020F0502020204030204" pitchFamily="34" charset="0"/>
                <a:cs typeface="Times New Roman" panose="02020603050405020304" pitchFamily="18" charset="0"/>
              </a:rPr>
              <a:t>analysis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also</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enabled</a:t>
            </a:r>
            <a:r>
              <a:rPr lang="fr-FR" b="1" kern="100" dirty="0">
                <a:latin typeface="Calibri" panose="020F0502020204030204" pitchFamily="34" charset="0"/>
                <a:ea typeface="Calibri" panose="020F0502020204030204" pitchFamily="34" charset="0"/>
                <a:cs typeface="Times New Roman" panose="02020603050405020304" pitchFamily="18" charset="0"/>
              </a:rPr>
              <a:t> cross </a:t>
            </a:r>
            <a:r>
              <a:rPr lang="fr-FR" b="1" kern="100" dirty="0" err="1">
                <a:latin typeface="Calibri" panose="020F0502020204030204" pitchFamily="34" charset="0"/>
                <a:ea typeface="Calibri" panose="020F0502020204030204" pitchFamily="34" charset="0"/>
                <a:cs typeface="Times New Roman" panose="02020603050405020304" pitchFamily="18" charset="0"/>
              </a:rPr>
              <a:t>referencing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between</a:t>
            </a:r>
            <a:r>
              <a:rPr lang="fr-FR" b="1" kern="100" dirty="0">
                <a:latin typeface="Calibri" panose="020F0502020204030204" pitchFamily="34" charset="0"/>
                <a:ea typeface="Calibri" panose="020F0502020204030204" pitchFamily="34" charset="0"/>
                <a:cs typeface="Times New Roman" panose="02020603050405020304" pitchFamily="18" charset="0"/>
              </a:rPr>
              <a:t> fuel </a:t>
            </a:r>
            <a:r>
              <a:rPr lang="fr-FR" b="1" kern="100" dirty="0" err="1">
                <a:latin typeface="Calibri" panose="020F0502020204030204" pitchFamily="34" charset="0"/>
                <a:ea typeface="Calibri" panose="020F0502020204030204" pitchFamily="34" charset="0"/>
                <a:cs typeface="Times New Roman" panose="02020603050405020304" pitchFamily="18" charset="0"/>
              </a:rPr>
              <a:t>card</a:t>
            </a:r>
            <a:r>
              <a:rPr lang="fr-FR" b="1" kern="100" dirty="0">
                <a:latin typeface="Calibri" panose="020F0502020204030204" pitchFamily="34" charset="0"/>
                <a:ea typeface="Calibri" panose="020F0502020204030204" pitchFamily="34" charset="0"/>
                <a:cs typeface="Times New Roman" panose="02020603050405020304" pitchFamily="18" charset="0"/>
              </a:rPr>
              <a:t> and </a:t>
            </a:r>
            <a:r>
              <a:rPr lang="fr-FR" b="1" kern="100" dirty="0" err="1">
                <a:latin typeface="Calibri" panose="020F0502020204030204" pitchFamily="34" charset="0"/>
                <a:ea typeface="Calibri" panose="020F0502020204030204" pitchFamily="34" charset="0"/>
                <a:cs typeface="Times New Roman" panose="02020603050405020304" pitchFamily="18" charset="0"/>
              </a:rPr>
              <a:t>expense</a:t>
            </a:r>
            <a:r>
              <a:rPr lang="fr-FR" b="1" kern="100" dirty="0">
                <a:latin typeface="Calibri" panose="020F0502020204030204" pitchFamily="34" charset="0"/>
                <a:ea typeface="Calibri" panose="020F0502020204030204" pitchFamily="34" charset="0"/>
                <a:cs typeface="Times New Roman" panose="02020603050405020304" pitchFamily="18" charset="0"/>
              </a:rPr>
              <a:t> claim data  </a:t>
            </a:r>
          </a:p>
          <a:p>
            <a:pPr lvl="0">
              <a:lnSpc>
                <a:spcPct val="107000"/>
              </a:lnSpc>
              <a:spcAft>
                <a:spcPts val="800"/>
              </a:spcAft>
            </a:pP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BB5D3A7-0FCF-7B05-1628-1A0B1008C903}"/>
              </a:ext>
            </a:extLst>
          </p:cNvPr>
          <p:cNvSpPr txBox="1"/>
          <p:nvPr/>
        </p:nvSpPr>
        <p:spPr>
          <a:xfrm>
            <a:off x="4743451" y="1521418"/>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Extract</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from</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Payroll</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system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containing</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salary</a:t>
            </a:r>
            <a:r>
              <a:rPr lang="fr-FR" b="1" kern="100" dirty="0">
                <a:latin typeface="Calibri" panose="020F0502020204030204" pitchFamily="34" charset="0"/>
                <a:ea typeface="Calibri" panose="020F0502020204030204" pitchFamily="34" charset="0"/>
                <a:cs typeface="Times New Roman" panose="02020603050405020304" pitchFamily="18" charset="0"/>
              </a:rPr>
              <a:t> &amp; </a:t>
            </a:r>
            <a:r>
              <a:rPr lang="fr-FR" b="1" kern="100" dirty="0" err="1">
                <a:latin typeface="Calibri" panose="020F0502020204030204" pitchFamily="34" charset="0"/>
                <a:ea typeface="Calibri" panose="020F0502020204030204" pitchFamily="34" charset="0"/>
                <a:cs typeface="Times New Roman" panose="02020603050405020304" pitchFamily="18" charset="0"/>
              </a:rPr>
              <a:t>additional</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payment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details</a:t>
            </a:r>
            <a:r>
              <a:rPr lang="fr-FR" b="1" kern="100" dirty="0">
                <a:latin typeface="Calibri" panose="020F0502020204030204" pitchFamily="34" charset="0"/>
                <a:ea typeface="Calibri" panose="020F0502020204030204" pitchFamily="34" charset="0"/>
                <a:cs typeface="Times New Roman" panose="02020603050405020304" pitchFamily="18" charset="0"/>
              </a:rPr>
              <a:t> for  circa^ 12 </a:t>
            </a:r>
            <a:r>
              <a:rPr lang="fr-FR" b="1" kern="100" dirty="0" err="1">
                <a:latin typeface="Calibri" panose="020F0502020204030204" pitchFamily="34" charset="0"/>
                <a:ea typeface="Calibri" panose="020F0502020204030204" pitchFamily="34" charset="0"/>
                <a:cs typeface="Times New Roman" panose="02020603050405020304" pitchFamily="18" charset="0"/>
              </a:rPr>
              <a:t>months</a:t>
            </a:r>
            <a:r>
              <a:rPr lang="fr-FR" b="1" kern="100" dirty="0">
                <a:latin typeface="Calibri" panose="020F0502020204030204" pitchFamily="34" charset="0"/>
                <a:ea typeface="Calibri" panose="020F0502020204030204" pitchFamily="34" charset="0"/>
                <a:cs typeface="Times New Roman" panose="02020603050405020304" pitchFamily="18" charset="0"/>
              </a:rPr>
              <a:t>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8D6BA8F7-26D5-1C06-EA9B-017816A7D648}"/>
              </a:ext>
            </a:extLst>
          </p:cNvPr>
          <p:cNvSpPr txBox="1"/>
          <p:nvPr/>
        </p:nvSpPr>
        <p:spPr>
          <a:xfrm>
            <a:off x="4743451" y="2493170"/>
            <a:ext cx="7058024" cy="1164430"/>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Determining</a:t>
            </a:r>
            <a:r>
              <a:rPr lang="fr-FR" b="1" kern="100" dirty="0">
                <a:latin typeface="Calibri" panose="020F0502020204030204" pitchFamily="34" charset="0"/>
                <a:ea typeface="Calibri" panose="020F0502020204030204" pitchFamily="34" charset="0"/>
                <a:cs typeface="Times New Roman" panose="02020603050405020304" pitchFamily="18" charset="0"/>
              </a:rPr>
              <a:t> the </a:t>
            </a:r>
            <a:r>
              <a:rPr lang="fr-FR" b="1" kern="100" dirty="0" err="1">
                <a:latin typeface="Calibri" panose="020F0502020204030204" pitchFamily="34" charset="0"/>
                <a:ea typeface="Calibri" panose="020F0502020204030204" pitchFamily="34" charset="0"/>
                <a:cs typeface="Times New Roman" panose="02020603050405020304" pitchFamily="18" charset="0"/>
              </a:rPr>
              <a:t>appropriate</a:t>
            </a:r>
            <a:r>
              <a:rPr lang="fr-FR" b="1" kern="100" dirty="0">
                <a:latin typeface="Calibri" panose="020F0502020204030204" pitchFamily="34" charset="0"/>
                <a:ea typeface="Calibri" panose="020F0502020204030204" pitchFamily="34" charset="0"/>
                <a:cs typeface="Times New Roman" panose="02020603050405020304" pitchFamily="18" charset="0"/>
              </a:rPr>
              <a:t> data set / Timing</a:t>
            </a:r>
          </a:p>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Aleviating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HR’s</a:t>
            </a:r>
            <a:r>
              <a:rPr lang="fr-FR" b="1" kern="100" dirty="0">
                <a:latin typeface="Calibri" panose="020F0502020204030204" pitchFamily="34" charset="0"/>
                <a:ea typeface="Calibri" panose="020F0502020204030204" pitchFamily="34" charset="0"/>
                <a:cs typeface="Times New Roman" panose="02020603050405020304" pitchFamily="18" charset="0"/>
              </a:rPr>
              <a:t> data </a:t>
            </a:r>
            <a:r>
              <a:rPr lang="fr-FR" b="1" kern="100" dirty="0" err="1">
                <a:latin typeface="Calibri" panose="020F0502020204030204" pitchFamily="34" charset="0"/>
                <a:ea typeface="Calibri" panose="020F0502020204030204" pitchFamily="34" charset="0"/>
                <a:cs typeface="Times New Roman" panose="02020603050405020304" pitchFamily="18" charset="0"/>
              </a:rPr>
              <a:t>security</a:t>
            </a:r>
            <a:r>
              <a:rPr lang="fr-FR" b="1" kern="100" dirty="0">
                <a:latin typeface="Calibri" panose="020F0502020204030204" pitchFamily="34" charset="0"/>
                <a:ea typeface="Calibri" panose="020F0502020204030204" pitchFamily="34" charset="0"/>
                <a:cs typeface="Times New Roman" panose="02020603050405020304" pitchFamily="18" charset="0"/>
              </a:rPr>
              <a:t> / GDPR </a:t>
            </a:r>
            <a:r>
              <a:rPr lang="fr-FR" b="1" kern="100" dirty="0" err="1">
                <a:latin typeface="Calibri" panose="020F0502020204030204" pitchFamily="34" charset="0"/>
                <a:ea typeface="Calibri" panose="020F0502020204030204" pitchFamily="34" charset="0"/>
                <a:cs typeface="Times New Roman" panose="02020603050405020304" pitchFamily="18" charset="0"/>
              </a:rPr>
              <a:t>concerns</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Considering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where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any</a:t>
            </a:r>
            <a:r>
              <a:rPr lang="fr-FR" b="1" kern="100" dirty="0">
                <a:latin typeface="Calibri" panose="020F0502020204030204" pitchFamily="34" charset="0"/>
                <a:ea typeface="Calibri" panose="020F0502020204030204" pitchFamily="34" charset="0"/>
                <a:cs typeface="Times New Roman" panose="02020603050405020304" pitchFamily="18" charset="0"/>
              </a:rPr>
              <a:t> gaps </a:t>
            </a:r>
            <a:r>
              <a:rPr lang="fr-FR" b="1" kern="100" dirty="0" err="1">
                <a:latin typeface="Calibri" panose="020F0502020204030204" pitchFamily="34" charset="0"/>
                <a:ea typeface="Calibri" panose="020F0502020204030204" pitchFamily="34" charset="0"/>
                <a:cs typeface="Times New Roman" panose="02020603050405020304" pitchFamily="18" charset="0"/>
              </a:rPr>
              <a:t>could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exist</a:t>
            </a:r>
            <a:r>
              <a:rPr lang="fr-FR" b="1" kern="1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699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0C0773-2462-BA25-D56F-1657C3E1F3C6}"/>
              </a:ext>
            </a:extLst>
          </p:cNvPr>
          <p:cNvSpPr txBox="1"/>
          <p:nvPr/>
        </p:nvSpPr>
        <p:spPr>
          <a:xfrm>
            <a:off x="2324100" y="616543"/>
            <a:ext cx="9867900" cy="375552"/>
          </a:xfrm>
          <a:prstGeom prst="rect">
            <a:avLst/>
          </a:prstGeom>
          <a:solidFill>
            <a:schemeClr val="accent6">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FRAUD PROCESS AND CONTEXT</a:t>
            </a:r>
          </a:p>
        </p:txBody>
      </p:sp>
      <p:sp>
        <p:nvSpPr>
          <p:cNvPr id="3" name="ZoneTexte 2">
            <a:extLst>
              <a:ext uri="{FF2B5EF4-FFF2-40B4-BE49-F238E27FC236}">
                <a16:creationId xmlns:a16="http://schemas.microsoft.com/office/drawing/2014/main" id="{2CE6F031-DD75-52BB-7BD9-A1B11C7CE2BB}"/>
              </a:ext>
            </a:extLst>
          </p:cNvPr>
          <p:cNvSpPr txBox="1"/>
          <p:nvPr/>
        </p:nvSpPr>
        <p:spPr>
          <a:xfrm>
            <a:off x="2324101" y="1521418"/>
            <a:ext cx="2190750" cy="242193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Texte 3">
            <a:extLst>
              <a:ext uri="{FF2B5EF4-FFF2-40B4-BE49-F238E27FC236}">
                <a16:creationId xmlns:a16="http://schemas.microsoft.com/office/drawing/2014/main" id="{B50168F9-B96A-B2DD-7A37-358499B09A21}"/>
              </a:ext>
            </a:extLst>
          </p:cNvPr>
          <p:cNvSpPr txBox="1"/>
          <p:nvPr/>
        </p:nvSpPr>
        <p:spPr>
          <a:xfrm>
            <a:off x="2324101" y="4369595"/>
            <a:ext cx="2190750" cy="2116927"/>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
        <p:nvSpPr>
          <p:cNvPr id="5" name="ZoneTexte 4">
            <a:extLst>
              <a:ext uri="{FF2B5EF4-FFF2-40B4-BE49-F238E27FC236}">
                <a16:creationId xmlns:a16="http://schemas.microsoft.com/office/drawing/2014/main" id="{195B744A-1C8A-67D9-94A1-D6396F66B27B}"/>
              </a:ext>
            </a:extLst>
          </p:cNvPr>
          <p:cNvSpPr txBox="1"/>
          <p:nvPr/>
        </p:nvSpPr>
        <p:spPr>
          <a:xfrm>
            <a:off x="4743451" y="1521418"/>
            <a:ext cx="7058024" cy="2421932"/>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Impactful</a:t>
            </a:r>
            <a:r>
              <a:rPr lang="fr-FR" b="1" kern="100" dirty="0">
                <a:latin typeface="Calibri" panose="020F0502020204030204" pitchFamily="34" charset="0"/>
                <a:ea typeface="Calibri" panose="020F0502020204030204" pitchFamily="34" charset="0"/>
                <a:cs typeface="Times New Roman" panose="02020603050405020304" pitchFamily="18" charset="0"/>
              </a:rPr>
              <a:t> conclusions </a:t>
            </a:r>
            <a:r>
              <a:rPr lang="fr-FR" b="1" kern="100" dirty="0" err="1">
                <a:latin typeface="Calibri" panose="020F0502020204030204" pitchFamily="34" charset="0"/>
                <a:ea typeface="Calibri" panose="020F0502020204030204" pitchFamily="34" charset="0"/>
                <a:cs typeface="Times New Roman" panose="02020603050405020304" pitchFamily="18" charset="0"/>
              </a:rPr>
              <a:t>supported</a:t>
            </a:r>
            <a:r>
              <a:rPr lang="fr-FR" b="1" kern="100" dirty="0">
                <a:latin typeface="Calibri" panose="020F0502020204030204" pitchFamily="34" charset="0"/>
                <a:ea typeface="Calibri" panose="020F0502020204030204" pitchFamily="34" charset="0"/>
                <a:cs typeface="Times New Roman" panose="02020603050405020304" pitchFamily="18" charset="0"/>
              </a:rPr>
              <a:t> by </a:t>
            </a:r>
            <a:r>
              <a:rPr lang="fr-FR" b="1" kern="100" dirty="0" err="1">
                <a:latin typeface="Calibri" panose="020F0502020204030204" pitchFamily="34" charset="0"/>
                <a:ea typeface="Calibri" panose="020F0502020204030204" pitchFamily="34" charset="0"/>
                <a:cs typeface="Times New Roman" panose="02020603050405020304" pitchFamily="18" charset="0"/>
              </a:rPr>
              <a:t>clear</a:t>
            </a:r>
            <a:r>
              <a:rPr lang="fr-FR" b="1" kern="100" dirty="0">
                <a:latin typeface="Calibri" panose="020F0502020204030204" pitchFamily="34" charset="0"/>
                <a:ea typeface="Calibri" panose="020F0502020204030204" pitchFamily="34" charset="0"/>
                <a:cs typeface="Times New Roman" panose="02020603050405020304" pitchFamily="18" charset="0"/>
              </a:rPr>
              <a:t> substantive </a:t>
            </a:r>
            <a:r>
              <a:rPr lang="fr-FR" b="1" kern="100" dirty="0" err="1">
                <a:latin typeface="Calibri" panose="020F0502020204030204" pitchFamily="34" charset="0"/>
                <a:ea typeface="Calibri" panose="020F0502020204030204" pitchFamily="34" charset="0"/>
                <a:cs typeface="Times New Roman" panose="02020603050405020304" pitchFamily="18" charset="0"/>
              </a:rPr>
              <a:t>evidence</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Many</a:t>
            </a:r>
            <a:r>
              <a:rPr lang="fr-FR" b="1" kern="100" dirty="0">
                <a:latin typeface="Calibri" panose="020F0502020204030204" pitchFamily="34" charset="0"/>
                <a:ea typeface="Calibri" panose="020F0502020204030204" pitchFamily="34" charset="0"/>
                <a:cs typeface="Times New Roman" panose="02020603050405020304" pitchFamily="18" charset="0"/>
              </a:rPr>
              <a:t> instances of excessive overtime </a:t>
            </a: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In </a:t>
            </a:r>
            <a:r>
              <a:rPr lang="fr-FR" b="1" kern="100" dirty="0" err="1">
                <a:latin typeface="Calibri" panose="020F0502020204030204" pitchFamily="34" charset="0"/>
                <a:ea typeface="Calibri" panose="020F0502020204030204" pitchFamily="34" charset="0"/>
                <a:cs typeface="Times New Roman" panose="02020603050405020304" pitchFamily="18" charset="0"/>
              </a:rPr>
              <a:t>some</a:t>
            </a:r>
            <a:r>
              <a:rPr lang="fr-FR" b="1" kern="100" dirty="0">
                <a:latin typeface="Calibri" panose="020F0502020204030204" pitchFamily="34" charset="0"/>
                <a:ea typeface="Calibri" panose="020F0502020204030204" pitchFamily="34" charset="0"/>
                <a:cs typeface="Times New Roman" panose="02020603050405020304" pitchFamily="18" charset="0"/>
              </a:rPr>
              <a:t> instances &gt; 100% of </a:t>
            </a:r>
            <a:r>
              <a:rPr lang="fr-FR" b="1" kern="100" dirty="0" err="1">
                <a:latin typeface="Calibri" panose="020F0502020204030204" pitchFamily="34" charset="0"/>
                <a:ea typeface="Calibri" panose="020F0502020204030204" pitchFamily="34" charset="0"/>
                <a:cs typeface="Times New Roman" panose="02020603050405020304" pitchFamily="18" charset="0"/>
              </a:rPr>
              <a:t>salary</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Cost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safety</a:t>
            </a:r>
            <a:r>
              <a:rPr lang="fr-FR" b="1" kern="100" dirty="0">
                <a:latin typeface="Calibri" panose="020F0502020204030204" pitchFamily="34" charset="0"/>
                <a:ea typeface="Calibri" panose="020F0502020204030204" pitchFamily="34" charset="0"/>
                <a:cs typeface="Times New Roman" panose="02020603050405020304" pitchFamily="18" charset="0"/>
              </a:rPr>
              <a:t> and cultural implications</a:t>
            </a:r>
          </a:p>
          <a:p>
            <a:pPr>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Savings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operational</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effeciencies</a:t>
            </a:r>
            <a:r>
              <a:rPr lang="fr-FR" b="1" kern="100" dirty="0">
                <a:latin typeface="Calibri" panose="020F0502020204030204" pitchFamily="34" charset="0"/>
                <a:ea typeface="Calibri" panose="020F0502020204030204" pitchFamily="34" charset="0"/>
                <a:cs typeface="Times New Roman" panose="02020603050405020304" pitchFamily="18" charset="0"/>
              </a:rPr>
              <a:t> and assurance </a:t>
            </a:r>
            <a:r>
              <a:rPr lang="fr-FR" b="1" kern="100" dirty="0" err="1">
                <a:latin typeface="Calibri" panose="020F0502020204030204" pitchFamily="34" charset="0"/>
                <a:ea typeface="Calibri" panose="020F0502020204030204" pitchFamily="34" charset="0"/>
                <a:cs typeface="Times New Roman" panose="02020603050405020304" pitchFamily="18" charset="0"/>
              </a:rPr>
              <a:t>against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fraud</a:t>
            </a:r>
            <a:r>
              <a:rPr lang="fr-FR" b="1" kern="1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F243B388-F0E1-09DB-B232-B57A2704B0E3}"/>
              </a:ext>
            </a:extLst>
          </p:cNvPr>
          <p:cNvSpPr txBox="1"/>
          <p:nvPr/>
        </p:nvSpPr>
        <p:spPr>
          <a:xfrm>
            <a:off x="4743451" y="4369595"/>
            <a:ext cx="7058024" cy="2116930"/>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Basic data </a:t>
            </a:r>
            <a:r>
              <a:rPr lang="fr-FR" b="1" kern="100" dirty="0" err="1">
                <a:latin typeface="Calibri" panose="020F0502020204030204" pitchFamily="34" charset="0"/>
                <a:ea typeface="Calibri" panose="020F0502020204030204" pitchFamily="34" charset="0"/>
                <a:cs typeface="Times New Roman" panose="02020603050405020304" pitchFamily="18" charset="0"/>
              </a:rPr>
              <a:t>now</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used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regularly</a:t>
            </a:r>
            <a:r>
              <a:rPr lang="fr-FR" b="1" kern="100" dirty="0">
                <a:latin typeface="Calibri" panose="020F0502020204030204" pitchFamily="34" charset="0"/>
                <a:ea typeface="Calibri" panose="020F0502020204030204" pitchFamily="34" charset="0"/>
                <a:cs typeface="Times New Roman" panose="02020603050405020304" pitchFamily="18" charset="0"/>
              </a:rPr>
              <a:t> by businesses to manage and </a:t>
            </a:r>
            <a:r>
              <a:rPr lang="fr-FR" b="1" kern="100" dirty="0" err="1">
                <a:latin typeface="Calibri" panose="020F0502020204030204" pitchFamily="34" charset="0"/>
                <a:ea typeface="Calibri" panose="020F0502020204030204" pitchFamily="34" charset="0"/>
                <a:cs typeface="Times New Roman" panose="02020603050405020304" pitchFamily="18" charset="0"/>
              </a:rPr>
              <a:t>review</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Red flags </a:t>
            </a:r>
            <a:r>
              <a:rPr lang="fr-FR" b="1" kern="100" dirty="0" err="1">
                <a:latin typeface="Calibri" panose="020F0502020204030204" pitchFamily="34" charset="0"/>
                <a:ea typeface="Calibri" panose="020F0502020204030204" pitchFamily="34" charset="0"/>
                <a:cs typeface="Times New Roman" panose="02020603050405020304" pitchFamily="18" charset="0"/>
              </a:rPr>
              <a:t>highligted</a:t>
            </a:r>
            <a:r>
              <a:rPr lang="fr-FR" b="1" kern="100" dirty="0">
                <a:latin typeface="Calibri" panose="020F0502020204030204" pitchFamily="34" charset="0"/>
                <a:ea typeface="Calibri" panose="020F0502020204030204" pitchFamily="34" charset="0"/>
                <a:cs typeface="Times New Roman" panose="02020603050405020304" pitchFamily="18" charset="0"/>
              </a:rPr>
              <a:t> at an </a:t>
            </a:r>
            <a:r>
              <a:rPr lang="fr-FR" b="1" kern="100" dirty="0" err="1">
                <a:latin typeface="Calibri" panose="020F0502020204030204" pitchFamily="34" charset="0"/>
                <a:ea typeface="Calibri" panose="020F0502020204030204" pitchFamily="34" charset="0"/>
                <a:cs typeface="Times New Roman" panose="02020603050405020304" pitchFamily="18" charset="0"/>
              </a:rPr>
              <a:t>early</a:t>
            </a:r>
            <a:r>
              <a:rPr lang="fr-FR" b="1" kern="100" dirty="0">
                <a:latin typeface="Calibri" panose="020F0502020204030204" pitchFamily="34" charset="0"/>
                <a:ea typeface="Calibri" panose="020F0502020204030204" pitchFamily="34" charset="0"/>
                <a:cs typeface="Times New Roman" panose="02020603050405020304" pitchFamily="18" charset="0"/>
              </a:rPr>
              <a:t> stage </a:t>
            </a: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Basic </a:t>
            </a:r>
            <a:r>
              <a:rPr lang="fr-FR" b="1" kern="100" dirty="0" err="1">
                <a:latin typeface="Calibri" panose="020F0502020204030204" pitchFamily="34" charset="0"/>
                <a:ea typeface="Calibri" panose="020F0502020204030204" pitchFamily="34" charset="0"/>
                <a:cs typeface="Times New Roman" panose="02020603050405020304" pitchFamily="18" charset="0"/>
              </a:rPr>
              <a:t>example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highlighted</a:t>
            </a:r>
            <a:r>
              <a:rPr lang="fr-FR" b="1" kern="100" dirty="0">
                <a:latin typeface="Calibri" panose="020F0502020204030204" pitchFamily="34" charset="0"/>
                <a:ea typeface="Calibri" panose="020F0502020204030204" pitchFamily="34" charset="0"/>
                <a:cs typeface="Times New Roman" panose="02020603050405020304" pitchFamily="18" charset="0"/>
              </a:rPr>
              <a:t> how </a:t>
            </a:r>
            <a:r>
              <a:rPr lang="fr-FR" b="1" kern="100" dirty="0" err="1">
                <a:latin typeface="Calibri" panose="020F0502020204030204" pitchFamily="34" charset="0"/>
                <a:ea typeface="Calibri" panose="020F0502020204030204" pitchFamily="34" charset="0"/>
                <a:cs typeface="Times New Roman" panose="02020603050405020304" pitchFamily="18" charset="0"/>
              </a:rPr>
              <a:t>much</a:t>
            </a:r>
            <a:r>
              <a:rPr lang="fr-FR" b="1" kern="100" dirty="0">
                <a:latin typeface="Calibri" panose="020F0502020204030204" pitchFamily="34" charset="0"/>
                <a:ea typeface="Calibri" panose="020F0502020204030204" pitchFamily="34" charset="0"/>
                <a:cs typeface="Times New Roman" panose="02020603050405020304" pitchFamily="18" charset="0"/>
              </a:rPr>
              <a:t> more </a:t>
            </a:r>
            <a:r>
              <a:rPr lang="fr-FR" b="1" kern="100" dirty="0" err="1">
                <a:latin typeface="Calibri" panose="020F0502020204030204" pitchFamily="34" charset="0"/>
                <a:ea typeface="Calibri" panose="020F0502020204030204" pitchFamily="34" charset="0"/>
                <a:cs typeface="Times New Roman" panose="02020603050405020304" pitchFamily="18" charset="0"/>
              </a:rPr>
              <a:t>insightful</a:t>
            </a:r>
            <a:r>
              <a:rPr lang="fr-FR" b="1" kern="100" dirty="0">
                <a:latin typeface="Calibri" panose="020F0502020204030204" pitchFamily="34" charset="0"/>
                <a:ea typeface="Calibri" panose="020F0502020204030204" pitchFamily="34" charset="0"/>
                <a:cs typeface="Times New Roman" panose="02020603050405020304" pitchFamily="18" charset="0"/>
              </a:rPr>
              <a:t> and </a:t>
            </a:r>
            <a:r>
              <a:rPr lang="fr-FR" b="1" kern="100" dirty="0" err="1">
                <a:latin typeface="Calibri" panose="020F0502020204030204" pitchFamily="34" charset="0"/>
                <a:ea typeface="Calibri" panose="020F0502020204030204" pitchFamily="34" charset="0"/>
                <a:cs typeface="Times New Roman" panose="02020603050405020304" pitchFamily="18" charset="0"/>
              </a:rPr>
              <a:t>impactful</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approach</a:t>
            </a:r>
            <a:r>
              <a:rPr lang="fr-FR" b="1" kern="100" dirty="0">
                <a:latin typeface="Calibri" panose="020F0502020204030204" pitchFamily="34" charset="0"/>
                <a:ea typeface="Calibri" panose="020F0502020204030204" pitchFamily="34" charset="0"/>
                <a:cs typeface="Times New Roman" panose="02020603050405020304" pitchFamily="18" charset="0"/>
              </a:rPr>
              <a:t> can </a:t>
            </a:r>
            <a:r>
              <a:rPr lang="fr-FR" b="1" kern="100" dirty="0" err="1">
                <a:latin typeface="Calibri" panose="020F0502020204030204" pitchFamily="34" charset="0"/>
                <a:ea typeface="Calibri" panose="020F0502020204030204" pitchFamily="34" charset="0"/>
                <a:cs typeface="Times New Roman" panose="02020603050405020304" pitchFamily="18" charset="0"/>
              </a:rPr>
              <a:t>be</a:t>
            </a:r>
            <a:r>
              <a:rPr lang="fr-FR" b="1" kern="100" dirty="0">
                <a:latin typeface="Calibri" panose="020F0502020204030204" pitchFamily="34" charset="0"/>
                <a:ea typeface="Calibri" panose="020F0502020204030204" pitchFamily="34" charset="0"/>
                <a:cs typeface="Times New Roman" panose="02020603050405020304" pitchFamily="18" charset="0"/>
              </a:rPr>
              <a:t> Vs </a:t>
            </a:r>
            <a:r>
              <a:rPr lang="fr-FR" b="1" kern="100" dirty="0" err="1">
                <a:latin typeface="Calibri" panose="020F0502020204030204" pitchFamily="34" charset="0"/>
                <a:ea typeface="Calibri" panose="020F0502020204030204" pitchFamily="34" charset="0"/>
                <a:cs typeface="Times New Roman" panose="02020603050405020304" pitchFamily="18" charset="0"/>
              </a:rPr>
              <a:t>sample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testing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Supported</a:t>
            </a:r>
            <a:r>
              <a:rPr lang="fr-FR" b="1" kern="100" dirty="0">
                <a:latin typeface="Calibri" panose="020F0502020204030204" pitchFamily="34" charset="0"/>
                <a:ea typeface="Calibri" panose="020F0502020204030204" pitchFamily="34" charset="0"/>
                <a:cs typeface="Times New Roman" panose="02020603050405020304" pitchFamily="18" charset="0"/>
              </a:rPr>
              <a:t> in </a:t>
            </a:r>
            <a:r>
              <a:rPr lang="fr-FR" b="1" kern="100" dirty="0" err="1">
                <a:latin typeface="Calibri" panose="020F0502020204030204" pitchFamily="34" charset="0"/>
                <a:ea typeface="Calibri" panose="020F0502020204030204" pitchFamily="34" charset="0"/>
                <a:cs typeface="Times New Roman" panose="02020603050405020304" pitchFamily="18" charset="0"/>
              </a:rPr>
              <a:t>development</a:t>
            </a:r>
            <a:r>
              <a:rPr lang="fr-FR" b="1" kern="100" dirty="0">
                <a:latin typeface="Calibri" panose="020F0502020204030204" pitchFamily="34" charset="0"/>
                <a:ea typeface="Calibri" panose="020F0502020204030204" pitchFamily="34" charset="0"/>
                <a:cs typeface="Times New Roman" panose="02020603050405020304" pitchFamily="18" charset="0"/>
              </a:rPr>
              <a:t> of </a:t>
            </a:r>
            <a:r>
              <a:rPr lang="fr-FR" b="1" kern="100" dirty="0" err="1">
                <a:latin typeface="Calibri" panose="020F0502020204030204" pitchFamily="34" charset="0"/>
                <a:ea typeface="Calibri" panose="020F0502020204030204" pitchFamily="34" charset="0"/>
                <a:cs typeface="Times New Roman" panose="02020603050405020304" pitchFamily="18" charset="0"/>
              </a:rPr>
              <a:t>wider</a:t>
            </a:r>
            <a:r>
              <a:rPr lang="fr-FR" b="1" kern="100" dirty="0">
                <a:latin typeface="Calibri" panose="020F0502020204030204" pitchFamily="34" charset="0"/>
                <a:ea typeface="Calibri" panose="020F0502020204030204" pitchFamily="34" charset="0"/>
                <a:cs typeface="Times New Roman" panose="02020603050405020304" pitchFamily="18" charset="0"/>
              </a:rPr>
              <a:t> use </a:t>
            </a:r>
            <a:r>
              <a:rPr lang="fr-FR" b="1" kern="100" dirty="0" err="1">
                <a:latin typeface="Calibri" panose="020F0502020204030204" pitchFamily="34" charset="0"/>
                <a:ea typeface="Calibri" panose="020F0502020204030204" pitchFamily="34" charset="0"/>
                <a:cs typeface="Times New Roman" panose="02020603050405020304" pitchFamily="18" charset="0"/>
              </a:rPr>
              <a:t>analytics</a:t>
            </a:r>
            <a:r>
              <a:rPr lang="fr-FR" b="1" kern="1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endParaRPr lang="fr-FR" b="1"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4DF08231-2E99-4BC9-DB68-219A41EAFF8C}"/>
              </a:ext>
            </a:extLst>
          </p:cNvPr>
          <p:cNvSpPr txBox="1"/>
          <p:nvPr/>
        </p:nvSpPr>
        <p:spPr>
          <a:xfrm>
            <a:off x="2324100" y="1521418"/>
            <a:ext cx="2190750" cy="2421932"/>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ZoneTexte 7">
            <a:extLst>
              <a:ext uri="{FF2B5EF4-FFF2-40B4-BE49-F238E27FC236}">
                <a16:creationId xmlns:a16="http://schemas.microsoft.com/office/drawing/2014/main" id="{ED8266C4-EFF9-FADA-0E83-EBB21B638D7B}"/>
              </a:ext>
            </a:extLst>
          </p:cNvPr>
          <p:cNvSpPr txBox="1"/>
          <p:nvPr/>
        </p:nvSpPr>
        <p:spPr>
          <a:xfrm>
            <a:off x="2324100" y="4369595"/>
            <a:ext cx="2190750" cy="2116927"/>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Tree>
    <p:extLst>
      <p:ext uri="{BB962C8B-B14F-4D97-AF65-F5344CB8AC3E}">
        <p14:creationId xmlns:p14="http://schemas.microsoft.com/office/powerpoint/2010/main" val="2532414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20D4298-25EE-68CF-5809-1C7444D89492}"/>
              </a:ext>
            </a:extLst>
          </p:cNvPr>
          <p:cNvSpPr txBox="1"/>
          <p:nvPr/>
        </p:nvSpPr>
        <p:spPr>
          <a:xfrm>
            <a:off x="3048000" y="2488749"/>
            <a:ext cx="7777316" cy="2244204"/>
          </a:xfrm>
          <a:prstGeom prst="rect">
            <a:avLst/>
          </a:prstGeom>
          <a:noFill/>
        </p:spPr>
        <p:txBody>
          <a:bodyPr wrap="square">
            <a:spAutoFit/>
          </a:bodyPr>
          <a:lstStyle/>
          <a:p>
            <a:pPr lvl="0">
              <a:lnSpc>
                <a:spcPct val="107000"/>
              </a:lnSpc>
              <a:spcAft>
                <a:spcPts val="800"/>
              </a:spcAft>
            </a:pPr>
            <a:r>
              <a:rPr lang="en-GB" sz="4000" b="1" kern="100" dirty="0">
                <a:latin typeface="Calibri" panose="020F0502020204030204" pitchFamily="34" charset="0"/>
                <a:ea typeface="Calibri" panose="020F0502020204030204" pitchFamily="34" charset="0"/>
                <a:cs typeface="Times New Roman" panose="02020603050405020304" pitchFamily="18" charset="0"/>
              </a:rPr>
              <a:t>CASE N°2 : Insurance Sales Fraud  </a:t>
            </a:r>
          </a:p>
          <a:p>
            <a:pPr lvl="0">
              <a:lnSpc>
                <a:spcPct val="107000"/>
              </a:lnSpc>
              <a:spcAft>
                <a:spcPts val="800"/>
              </a:spcAft>
            </a:pPr>
            <a:endParaRPr lang="en-GB" sz="4000"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sz="4000" b="1" kern="100" dirty="0">
                <a:effectLst/>
                <a:latin typeface="Calibri" panose="020F0502020204030204" pitchFamily="34" charset="0"/>
                <a:ea typeface="Calibri" panose="020F0502020204030204" pitchFamily="34" charset="0"/>
                <a:cs typeface="Times New Roman" panose="02020603050405020304" pitchFamily="18" charset="0"/>
              </a:rPr>
              <a:t>NEIL MACDONALD – </a:t>
            </a:r>
            <a:r>
              <a:rPr lang="en-GB" sz="4000" b="1" kern="100" dirty="0">
                <a:latin typeface="Calibri" panose="020F0502020204030204" pitchFamily="34" charset="0"/>
                <a:ea typeface="Calibri" panose="020F0502020204030204" pitchFamily="34" charset="0"/>
                <a:cs typeface="Times New Roman" panose="02020603050405020304" pitchFamily="18" charset="0"/>
              </a:rPr>
              <a:t>Former </a:t>
            </a:r>
            <a:r>
              <a:rPr lang="en-GB" sz="4000" b="1" kern="100" dirty="0">
                <a:effectLst/>
                <a:latin typeface="Calibri" panose="020F0502020204030204" pitchFamily="34" charset="0"/>
                <a:ea typeface="Calibri" panose="020F0502020204030204" pitchFamily="34" charset="0"/>
                <a:cs typeface="Times New Roman" panose="02020603050405020304" pitchFamily="18" charset="0"/>
              </a:rPr>
              <a:t>HIA</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231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F557FA1-951B-7012-F9C1-5B3E338CC026}"/>
              </a:ext>
            </a:extLst>
          </p:cNvPr>
          <p:cNvSpPr txBox="1"/>
          <p:nvPr/>
        </p:nvSpPr>
        <p:spPr>
          <a:xfrm>
            <a:off x="2324100" y="616543"/>
            <a:ext cx="9867900" cy="375552"/>
          </a:xfrm>
          <a:prstGeom prst="rect">
            <a:avLst/>
          </a:prstGeom>
          <a:solidFill>
            <a:schemeClr val="accent1">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FRAUD PROCESS AND CONTEXT</a:t>
            </a:r>
          </a:p>
        </p:txBody>
      </p:sp>
      <p:sp>
        <p:nvSpPr>
          <p:cNvPr id="3" name="ZoneTexte 2">
            <a:extLst>
              <a:ext uri="{FF2B5EF4-FFF2-40B4-BE49-F238E27FC236}">
                <a16:creationId xmlns:a16="http://schemas.microsoft.com/office/drawing/2014/main" id="{67C8EBA8-CE29-E4B6-8C87-796C257C8EA2}"/>
              </a:ext>
            </a:extLst>
          </p:cNvPr>
          <p:cNvSpPr txBox="1"/>
          <p:nvPr/>
        </p:nvSpPr>
        <p:spPr>
          <a:xfrm>
            <a:off x="2324101" y="1521418"/>
            <a:ext cx="2190750" cy="726483"/>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SECTOR </a:t>
            </a:r>
          </a:p>
        </p:txBody>
      </p:sp>
      <p:sp>
        <p:nvSpPr>
          <p:cNvPr id="4" name="ZoneTexte 3">
            <a:extLst>
              <a:ext uri="{FF2B5EF4-FFF2-40B4-BE49-F238E27FC236}">
                <a16:creationId xmlns:a16="http://schemas.microsoft.com/office/drawing/2014/main" id="{1330C6E0-0358-6D29-C0DE-A2E884785FB8}"/>
              </a:ext>
            </a:extLst>
          </p:cNvPr>
          <p:cNvSpPr txBox="1"/>
          <p:nvPr/>
        </p:nvSpPr>
        <p:spPr>
          <a:xfrm>
            <a:off x="2324101" y="2493171"/>
            <a:ext cx="2190750" cy="72648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PROCESS</a:t>
            </a:r>
          </a:p>
        </p:txBody>
      </p:sp>
      <p:sp>
        <p:nvSpPr>
          <p:cNvPr id="5" name="ZoneTexte 4">
            <a:extLst>
              <a:ext uri="{FF2B5EF4-FFF2-40B4-BE49-F238E27FC236}">
                <a16:creationId xmlns:a16="http://schemas.microsoft.com/office/drawing/2014/main" id="{43D57D1F-F4D8-B8AB-9446-18B8459E1CBF}"/>
              </a:ext>
            </a:extLst>
          </p:cNvPr>
          <p:cNvSpPr txBox="1"/>
          <p:nvPr/>
        </p:nvSpPr>
        <p:spPr>
          <a:xfrm>
            <a:off x="2324101" y="3556094"/>
            <a:ext cx="2190750" cy="2206531"/>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p:txBody>
      </p:sp>
      <p:sp>
        <p:nvSpPr>
          <p:cNvPr id="6" name="ZoneTexte 5">
            <a:extLst>
              <a:ext uri="{FF2B5EF4-FFF2-40B4-BE49-F238E27FC236}">
                <a16:creationId xmlns:a16="http://schemas.microsoft.com/office/drawing/2014/main" id="{07EBC6E4-4414-919A-568D-06466F658A56}"/>
              </a:ext>
            </a:extLst>
          </p:cNvPr>
          <p:cNvSpPr txBox="1"/>
          <p:nvPr/>
        </p:nvSpPr>
        <p:spPr>
          <a:xfrm>
            <a:off x="4743451" y="3556093"/>
            <a:ext cx="7058024" cy="2206531"/>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sz="1800" kern="100" dirty="0">
                <a:effectLst/>
                <a:ea typeface="Calibri" panose="020F0502020204030204" pitchFamily="34" charset="0"/>
                <a:cs typeface="Times New Roman" panose="02020603050405020304" pitchFamily="18" charset="0"/>
              </a:rPr>
              <a:t>Low </a:t>
            </a:r>
            <a:r>
              <a:rPr lang="fr-FR" sz="1800" kern="100" dirty="0" err="1">
                <a:effectLst/>
                <a:ea typeface="Calibri" panose="020F0502020204030204" pitchFamily="34" charset="0"/>
                <a:cs typeface="Times New Roman" panose="02020603050405020304" pitchFamily="18" charset="0"/>
              </a:rPr>
              <a:t>cost</a:t>
            </a:r>
            <a:r>
              <a:rPr lang="fr-FR" sz="1800" kern="100" dirty="0">
                <a:effectLst/>
                <a:ea typeface="Calibri" panose="020F0502020204030204" pitchFamily="34" charset="0"/>
                <a:cs typeface="Times New Roman" panose="02020603050405020304" pitchFamily="18" charset="0"/>
              </a:rPr>
              <a:t> </a:t>
            </a:r>
            <a:r>
              <a:rPr lang="fr-FR" kern="100" dirty="0">
                <a:ea typeface="Calibri" panose="020F0502020204030204" pitchFamily="34" charset="0"/>
                <a:cs typeface="Arial" panose="020B0604020202020204" pitchFamily="34" charset="0"/>
              </a:rPr>
              <a:t>« Cash-Plan » </a:t>
            </a:r>
            <a:r>
              <a:rPr lang="fr-FR" kern="100" dirty="0" err="1">
                <a:ea typeface="Calibri" panose="020F0502020204030204" pitchFamily="34" charset="0"/>
                <a:cs typeface="Arial" panose="020B0604020202020204" pitchFamily="34" charset="0"/>
              </a:rPr>
              <a:t>insurance</a:t>
            </a:r>
            <a:r>
              <a:rPr lang="fr-FR" kern="100" dirty="0">
                <a:ea typeface="Calibri" panose="020F0502020204030204" pitchFamily="34" charset="0"/>
                <a:cs typeface="Arial" panose="020B0604020202020204" pitchFamily="34" charset="0"/>
              </a:rPr>
              <a:t> Sales</a:t>
            </a:r>
          </a:p>
          <a:p>
            <a:pPr marL="285750" lvl="0" indent="-285750">
              <a:lnSpc>
                <a:spcPct val="107000"/>
              </a:lnSpc>
              <a:spcAft>
                <a:spcPts val="800"/>
              </a:spcAft>
              <a:buFont typeface="Arial" panose="020B0604020202020204" pitchFamily="34" charset="0"/>
              <a:buChar char="•"/>
            </a:pPr>
            <a:r>
              <a:rPr lang="fr-FR" kern="100" dirty="0">
                <a:ea typeface="Calibri" panose="020F0502020204030204" pitchFamily="34" charset="0"/>
                <a:cs typeface="Arial" panose="020B0604020202020204" pitchFamily="34" charset="0"/>
              </a:rPr>
              <a:t>Top Sales </a:t>
            </a:r>
            <a:r>
              <a:rPr lang="fr-FR" kern="100" dirty="0" err="1">
                <a:ea typeface="Calibri" panose="020F0502020204030204" pitchFamily="34" charset="0"/>
                <a:cs typeface="Arial" panose="020B0604020202020204" pitchFamily="34" charset="0"/>
              </a:rPr>
              <a:t>person</a:t>
            </a:r>
            <a:r>
              <a:rPr lang="fr-FR" kern="100" dirty="0">
                <a:ea typeface="Calibri" panose="020F0502020204030204" pitchFamily="34" charset="0"/>
                <a:cs typeface="Arial" panose="020B0604020202020204" pitchFamily="34" charset="0"/>
              </a:rPr>
              <a:t> – no </a:t>
            </a:r>
            <a:r>
              <a:rPr lang="fr-FR" kern="100" dirty="0" err="1">
                <a:ea typeface="Calibri" panose="020F0502020204030204" pitchFamily="34" charset="0"/>
                <a:cs typeface="Arial" panose="020B0604020202020204" pitchFamily="34" charset="0"/>
              </a:rPr>
              <a:t>obvious</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reason</a:t>
            </a:r>
            <a:r>
              <a:rPr lang="fr-FR" kern="100" dirty="0">
                <a:ea typeface="Calibri" panose="020F0502020204030204" pitchFamily="34" charset="0"/>
                <a:cs typeface="Arial" panose="020B0604020202020204" pitchFamily="34" charset="0"/>
              </a:rPr>
              <a:t> / </a:t>
            </a:r>
            <a:r>
              <a:rPr lang="fr-FR" kern="100" dirty="0" err="1">
                <a:ea typeface="Calibri" panose="020F0502020204030204" pitchFamily="34" charset="0"/>
                <a:cs typeface="Arial" panose="020B0604020202020204" pitchFamily="34" charset="0"/>
              </a:rPr>
              <a:t>What</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were</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they</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doing</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differently</a:t>
            </a:r>
            <a:r>
              <a:rPr lang="fr-FR" kern="100" dirty="0">
                <a:ea typeface="Calibri" panose="020F0502020204030204" pitchFamily="34" charset="0"/>
                <a:cs typeface="Arial" panose="020B0604020202020204" pitchFamily="34" charset="0"/>
              </a:rPr>
              <a:t>?</a:t>
            </a:r>
          </a:p>
          <a:p>
            <a:pPr marL="285750" lvl="0" indent="-285750">
              <a:lnSpc>
                <a:spcPct val="107000"/>
              </a:lnSpc>
              <a:spcAft>
                <a:spcPts val="800"/>
              </a:spcAft>
              <a:buFont typeface="Arial" panose="020B0604020202020204" pitchFamily="34" charset="0"/>
              <a:buChar char="•"/>
            </a:pPr>
            <a:r>
              <a:rPr lang="fr-FR" kern="100" dirty="0">
                <a:ea typeface="Calibri" panose="020F0502020204030204" pitchFamily="34" charset="0"/>
                <a:cs typeface="Arial" panose="020B0604020202020204" pitchFamily="34" charset="0"/>
              </a:rPr>
              <a:t>Compliance Officer « </a:t>
            </a:r>
            <a:r>
              <a:rPr lang="fr-FR" kern="100" dirty="0" err="1">
                <a:ea typeface="Calibri" panose="020F0502020204030204" pitchFamily="34" charset="0"/>
                <a:cs typeface="Arial" panose="020B0604020202020204" pitchFamily="34" charset="0"/>
              </a:rPr>
              <a:t>followed</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their</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nose</a:t>
            </a:r>
            <a:r>
              <a:rPr lang="fr-FR" kern="100" dirty="0">
                <a:ea typeface="Calibri" panose="020F0502020204030204" pitchFamily="34" charset="0"/>
                <a:cs typeface="Arial" panose="020B0604020202020204" pitchFamily="34" charset="0"/>
              </a:rPr>
              <a:t> » </a:t>
            </a:r>
            <a:r>
              <a:rPr lang="fr-FR" kern="100" dirty="0" err="1">
                <a:ea typeface="Calibri" panose="020F0502020204030204" pitchFamily="34" charset="0"/>
                <a:cs typeface="Arial" panose="020B0604020202020204" pitchFamily="34" charset="0"/>
              </a:rPr>
              <a:t>manually</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identified</a:t>
            </a:r>
            <a:r>
              <a:rPr lang="fr-FR" kern="100" dirty="0">
                <a:ea typeface="Calibri" panose="020F0502020204030204" pitchFamily="34" charset="0"/>
                <a:cs typeface="Arial" panose="020B0604020202020204" pitchFamily="34" charset="0"/>
              </a:rPr>
              <a:t> a pattern of Optical claims </a:t>
            </a:r>
            <a:r>
              <a:rPr lang="fr-FR" kern="100" dirty="0" err="1">
                <a:ea typeface="Calibri" panose="020F0502020204030204" pitchFamily="34" charset="0"/>
                <a:cs typeface="Arial" panose="020B0604020202020204" pitchFamily="34" charset="0"/>
              </a:rPr>
              <a:t>soon</a:t>
            </a:r>
            <a:r>
              <a:rPr lang="fr-FR" kern="100" dirty="0">
                <a:ea typeface="Calibri" panose="020F0502020204030204" pitchFamily="34" charset="0"/>
                <a:cs typeface="Arial" panose="020B0604020202020204" pitchFamily="34" charset="0"/>
              </a:rPr>
              <a:t> </a:t>
            </a:r>
            <a:r>
              <a:rPr lang="fr-FR" kern="100" dirty="0" err="1">
                <a:ea typeface="Calibri" panose="020F0502020204030204" pitchFamily="34" charset="0"/>
                <a:cs typeface="Arial" panose="020B0604020202020204" pitchFamily="34" charset="0"/>
              </a:rPr>
              <a:t>after</a:t>
            </a:r>
            <a:r>
              <a:rPr lang="fr-FR" kern="100" dirty="0">
                <a:ea typeface="Calibri" panose="020F0502020204030204" pitchFamily="34" charset="0"/>
                <a:cs typeface="Arial" panose="020B0604020202020204" pitchFamily="34" charset="0"/>
              </a:rPr>
              <a:t> the sale</a:t>
            </a:r>
            <a:r>
              <a:rPr lang="fr-FR" sz="1800" kern="100" dirty="0">
                <a:effectLst/>
                <a:ea typeface="Calibri" panose="020F0502020204030204" pitchFamily="34" charset="0"/>
                <a:cs typeface="Times New Roman" panose="02020603050405020304" pitchFamily="18" charset="0"/>
              </a:rPr>
              <a:t> </a:t>
            </a:r>
          </a:p>
          <a:p>
            <a:pPr marL="285750" lvl="0" indent="-285750">
              <a:lnSpc>
                <a:spcPct val="107000"/>
              </a:lnSpc>
              <a:spcAft>
                <a:spcPts val="800"/>
              </a:spcAft>
              <a:buFont typeface="Arial" panose="020B0604020202020204" pitchFamily="34" charset="0"/>
              <a:buChar char="•"/>
            </a:pPr>
            <a:r>
              <a:rPr lang="fr-FR" kern="100" dirty="0">
                <a:ea typeface="Calibri" panose="020F0502020204030204" pitchFamily="34" charset="0"/>
                <a:cs typeface="Times New Roman" panose="02020603050405020304" pitchFamily="18" charset="0"/>
              </a:rPr>
              <a:t>And </a:t>
            </a:r>
            <a:r>
              <a:rPr lang="fr-FR" kern="100" dirty="0" err="1">
                <a:ea typeface="Calibri" panose="020F0502020204030204" pitchFamily="34" charset="0"/>
                <a:cs typeface="Times New Roman" panose="02020603050405020304" pitchFamily="18" charset="0"/>
              </a:rPr>
              <a:t>that</a:t>
            </a:r>
            <a:r>
              <a:rPr lang="fr-FR" kern="100" dirty="0">
                <a:ea typeface="Calibri" panose="020F0502020204030204" pitchFamily="34" charset="0"/>
                <a:cs typeface="Times New Roman" panose="02020603050405020304" pitchFamily="18" charset="0"/>
              </a:rPr>
              <a:t> </a:t>
            </a:r>
            <a:r>
              <a:rPr lang="fr-FR" kern="100" dirty="0" err="1">
                <a:ea typeface="Calibri" panose="020F0502020204030204" pitchFamily="34" charset="0"/>
                <a:cs typeface="Times New Roman" panose="02020603050405020304" pitchFamily="18" charset="0"/>
              </a:rPr>
              <a:t>same</a:t>
            </a:r>
            <a:r>
              <a:rPr lang="fr-FR" kern="100" dirty="0">
                <a:ea typeface="Calibri" panose="020F0502020204030204" pitchFamily="34" charset="0"/>
                <a:cs typeface="Times New Roman" panose="02020603050405020304" pitchFamily="18" charset="0"/>
              </a:rPr>
              <a:t> </a:t>
            </a:r>
            <a:r>
              <a:rPr lang="fr-FR" kern="100" dirty="0" err="1">
                <a:ea typeface="Calibri" panose="020F0502020204030204" pitchFamily="34" charset="0"/>
                <a:cs typeface="Times New Roman" panose="02020603050405020304" pitchFamily="18" charset="0"/>
              </a:rPr>
              <a:t>optician</a:t>
            </a:r>
            <a:r>
              <a:rPr lang="fr-FR" kern="100" dirty="0">
                <a:ea typeface="Calibri" panose="020F0502020204030204" pitchFamily="34" charset="0"/>
                <a:cs typeface="Times New Roman" panose="02020603050405020304" pitchFamily="18" charset="0"/>
              </a:rPr>
              <a:t> </a:t>
            </a:r>
            <a:r>
              <a:rPr lang="fr-FR" kern="100" dirty="0" err="1">
                <a:ea typeface="Calibri" panose="020F0502020204030204" pitchFamily="34" charset="0"/>
                <a:cs typeface="Times New Roman" panose="02020603050405020304" pitchFamily="18" charset="0"/>
              </a:rPr>
              <a:t>had</a:t>
            </a:r>
            <a:r>
              <a:rPr lang="fr-FR" kern="100" dirty="0">
                <a:ea typeface="Calibri" panose="020F0502020204030204" pitchFamily="34" charset="0"/>
                <a:cs typeface="Times New Roman" panose="02020603050405020304" pitchFamily="18" charset="0"/>
              </a:rPr>
              <a:t> been </a:t>
            </a:r>
            <a:r>
              <a:rPr lang="fr-FR" kern="100" dirty="0" err="1">
                <a:ea typeface="Calibri" panose="020F0502020204030204" pitchFamily="34" charset="0"/>
                <a:cs typeface="Times New Roman" panose="02020603050405020304" pitchFamily="18" charset="0"/>
              </a:rPr>
              <a:t>used</a:t>
            </a:r>
            <a:r>
              <a:rPr lang="fr-FR" kern="100" dirty="0">
                <a:ea typeface="Calibri" panose="020F0502020204030204" pitchFamily="34" charset="0"/>
                <a:cs typeface="Times New Roman" panose="02020603050405020304" pitchFamily="18" charset="0"/>
              </a:rPr>
              <a:t> </a:t>
            </a:r>
            <a:endParaRPr lang="fr-FR" sz="1800" kern="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243610B-7F9E-B4FE-C0AE-4489E0076CD2}"/>
              </a:ext>
            </a:extLst>
          </p:cNvPr>
          <p:cNvSpPr txBox="1"/>
          <p:nvPr/>
        </p:nvSpPr>
        <p:spPr>
          <a:xfrm>
            <a:off x="4743451" y="1547610"/>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kern="100" dirty="0">
                <a:latin typeface="Calibri" panose="020F0502020204030204" pitchFamily="34" charset="0"/>
                <a:ea typeface="Calibri" panose="020F0502020204030204" pitchFamily="34" charset="0"/>
                <a:cs typeface="Times New Roman" panose="02020603050405020304" pitchFamily="18" charset="0"/>
              </a:rPr>
              <a:t>Financial Services / </a:t>
            </a:r>
            <a:r>
              <a:rPr lang="fr-FR" kern="100" dirty="0" err="1">
                <a:latin typeface="Calibri" panose="020F0502020204030204" pitchFamily="34" charset="0"/>
                <a:ea typeface="Calibri" panose="020F0502020204030204" pitchFamily="34" charset="0"/>
                <a:cs typeface="Times New Roman" panose="02020603050405020304" pitchFamily="18" charset="0"/>
              </a:rPr>
              <a:t>Insurance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076D89F2-D13F-1F4A-965B-C33F67117699}"/>
              </a:ext>
            </a:extLst>
          </p:cNvPr>
          <p:cNvSpPr txBox="1"/>
          <p:nvPr/>
        </p:nvSpPr>
        <p:spPr>
          <a:xfrm>
            <a:off x="4743451" y="2493171"/>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kern="100" dirty="0">
                <a:latin typeface="Calibri" panose="020F0502020204030204" pitchFamily="34" charset="0"/>
                <a:ea typeface="Calibri" panose="020F0502020204030204" pitchFamily="34" charset="0"/>
                <a:cs typeface="Times New Roman" panose="02020603050405020304" pitchFamily="18" charset="0"/>
              </a:rPr>
              <a:t>Sales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1968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98A7628-4192-1D08-6D42-24C9B11AFE1F}"/>
              </a:ext>
            </a:extLst>
          </p:cNvPr>
          <p:cNvSpPr txBox="1"/>
          <p:nvPr/>
        </p:nvSpPr>
        <p:spPr>
          <a:xfrm>
            <a:off x="2324100" y="616543"/>
            <a:ext cx="9867900" cy="375552"/>
          </a:xfrm>
          <a:prstGeom prst="rect">
            <a:avLst/>
          </a:prstGeom>
          <a:solidFill>
            <a:schemeClr val="accent2">
              <a:lumMod val="60000"/>
              <a:lumOff val="40000"/>
            </a:schemeClr>
          </a:solidFill>
        </p:spPr>
        <p:txBody>
          <a:bodyPr wrap="square">
            <a:sp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 AND DATA USED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57B7A4A-980F-59A5-3CA5-1E50E356F935}"/>
              </a:ext>
            </a:extLst>
          </p:cNvPr>
          <p:cNvSpPr txBox="1"/>
          <p:nvPr/>
        </p:nvSpPr>
        <p:spPr>
          <a:xfrm>
            <a:off x="2324101" y="1521418"/>
            <a:ext cx="2190750" cy="726483"/>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USED</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D112644F-9AC7-8B1B-39DF-552CCBF68FC4}"/>
              </a:ext>
            </a:extLst>
          </p:cNvPr>
          <p:cNvSpPr txBox="1"/>
          <p:nvPr/>
        </p:nvSpPr>
        <p:spPr>
          <a:xfrm>
            <a:off x="2324101" y="2493171"/>
            <a:ext cx="2190750" cy="726482"/>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DIFFICULTIES</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CHALLENGES</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1A3555C-C425-E3D8-AEEB-C8871BB6FEBC}"/>
              </a:ext>
            </a:extLst>
          </p:cNvPr>
          <p:cNvSpPr txBox="1"/>
          <p:nvPr/>
        </p:nvSpPr>
        <p:spPr>
          <a:xfrm>
            <a:off x="2324101" y="3556094"/>
            <a:ext cx="2190750" cy="2206531"/>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ANALYTICS </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a:t>
            </a:r>
          </a:p>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 </a:t>
            </a:r>
          </a:p>
        </p:txBody>
      </p:sp>
      <p:sp>
        <p:nvSpPr>
          <p:cNvPr id="6" name="ZoneTexte 5">
            <a:extLst>
              <a:ext uri="{FF2B5EF4-FFF2-40B4-BE49-F238E27FC236}">
                <a16:creationId xmlns:a16="http://schemas.microsoft.com/office/drawing/2014/main" id="{4425EAA8-DF10-1A97-4DF1-262199E9672A}"/>
              </a:ext>
            </a:extLst>
          </p:cNvPr>
          <p:cNvSpPr txBox="1"/>
          <p:nvPr/>
        </p:nvSpPr>
        <p:spPr>
          <a:xfrm>
            <a:off x="4743451" y="3556093"/>
            <a:ext cx="7058024" cy="2206531"/>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kern="100" dirty="0">
                <a:latin typeface="Calibri" panose="020F0502020204030204" pitchFamily="34" charset="0"/>
                <a:ea typeface="Calibri" panose="020F0502020204030204" pitchFamily="34" charset="0"/>
                <a:cs typeface="Times New Roman" panose="02020603050405020304" pitchFamily="18" charset="0"/>
              </a:rPr>
              <a:t>Once a </a:t>
            </a:r>
            <a:r>
              <a:rPr lang="en-GB" kern="100" dirty="0">
                <a:latin typeface="Calibri" panose="020F0502020204030204" pitchFamily="34" charset="0"/>
                <a:ea typeface="Calibri" panose="020F0502020204030204" pitchFamily="34" charset="0"/>
                <a:cs typeface="Times New Roman" panose="02020603050405020304" pitchFamily="18" charset="0"/>
              </a:rPr>
              <a:t>fraud</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en-GB" kern="100" dirty="0">
                <a:latin typeface="Calibri" panose="020F0502020204030204" pitchFamily="34" charset="0"/>
                <a:ea typeface="Calibri" panose="020F0502020204030204" pitchFamily="34" charset="0"/>
                <a:cs typeface="Times New Roman" panose="02020603050405020304" pitchFamily="18" charset="0"/>
              </a:rPr>
              <a:t>hypothesis</a:t>
            </a:r>
            <a:r>
              <a:rPr lang="fr-FR" kern="100" dirty="0">
                <a:latin typeface="Calibri" panose="020F0502020204030204" pitchFamily="34" charset="0"/>
                <a:ea typeface="Calibri" panose="020F0502020204030204" pitchFamily="34" charset="0"/>
                <a:cs typeface="Times New Roman" panose="02020603050405020304" pitchFamily="18" charset="0"/>
              </a:rPr>
              <a:t> had been </a:t>
            </a:r>
            <a:r>
              <a:rPr lang="fr-FR" kern="100" dirty="0" err="1">
                <a:latin typeface="Calibri" panose="020F0502020204030204" pitchFamily="34" charset="0"/>
                <a:ea typeface="Calibri" panose="020F0502020204030204" pitchFamily="34" charset="0"/>
                <a:cs typeface="Times New Roman" panose="02020603050405020304" pitchFamily="18" charset="0"/>
              </a:rPr>
              <a:t>identified</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we</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used</a:t>
            </a:r>
            <a:r>
              <a:rPr lang="fr-FR" kern="100" dirty="0">
                <a:latin typeface="Calibri" panose="020F0502020204030204" pitchFamily="34" charset="0"/>
                <a:ea typeface="Calibri" panose="020F0502020204030204" pitchFamily="34" charset="0"/>
                <a:cs typeface="Times New Roman" panose="02020603050405020304" pitchFamily="18" charset="0"/>
              </a:rPr>
              <a:t> data </a:t>
            </a:r>
            <a:r>
              <a:rPr lang="fr-FR" kern="100" dirty="0" err="1">
                <a:latin typeface="Calibri" panose="020F0502020204030204" pitchFamily="34" charset="0"/>
                <a:ea typeface="Calibri" panose="020F0502020204030204" pitchFamily="34" charset="0"/>
                <a:cs typeface="Times New Roman" panose="02020603050405020304" pitchFamily="18" charset="0"/>
              </a:rPr>
              <a:t>analytics</a:t>
            </a:r>
            <a:r>
              <a:rPr lang="fr-FR" kern="100" dirty="0">
                <a:latin typeface="Calibri" panose="020F0502020204030204" pitchFamily="34" charset="0"/>
                <a:ea typeface="Calibri" panose="020F0502020204030204" pitchFamily="34" charset="0"/>
                <a:cs typeface="Times New Roman" panose="02020603050405020304" pitchFamily="18" charset="0"/>
              </a:rPr>
              <a:t> to </a:t>
            </a:r>
            <a:r>
              <a:rPr lang="fr-FR" kern="100" dirty="0" err="1">
                <a:latin typeface="Calibri" panose="020F0502020204030204" pitchFamily="34" charset="0"/>
                <a:ea typeface="Calibri" panose="020F0502020204030204" pitchFamily="34" charset="0"/>
                <a:cs typeface="Times New Roman" panose="02020603050405020304" pitchFamily="18" charset="0"/>
              </a:rPr>
              <a:t>identify</a:t>
            </a:r>
            <a:r>
              <a:rPr lang="fr-FR" kern="100" dirty="0">
                <a:latin typeface="Calibri" panose="020F0502020204030204" pitchFamily="34" charset="0"/>
                <a:ea typeface="Calibri" panose="020F0502020204030204" pitchFamily="34" charset="0"/>
                <a:cs typeface="Times New Roman" panose="02020603050405020304" pitchFamily="18" charset="0"/>
              </a:rPr>
              <a:t>:</a:t>
            </a:r>
          </a:p>
          <a:p>
            <a:pPr marL="285750" lvl="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Sales made by the sales </a:t>
            </a:r>
            <a:r>
              <a:rPr lang="fr-FR" kern="100" dirty="0" err="1">
                <a:latin typeface="Calibri" panose="020F0502020204030204" pitchFamily="34" charset="0"/>
                <a:ea typeface="Calibri" panose="020F0502020204030204" pitchFamily="34" charset="0"/>
                <a:cs typeface="Times New Roman" panose="02020603050405020304" pitchFamily="18" charset="0"/>
              </a:rPr>
              <a:t>person</a:t>
            </a:r>
            <a:r>
              <a:rPr lang="fr-FR" kern="100" dirty="0">
                <a:latin typeface="Calibri" panose="020F0502020204030204" pitchFamily="34" charset="0"/>
                <a:ea typeface="Calibri" panose="020F0502020204030204" pitchFamily="34" charset="0"/>
                <a:cs typeface="Times New Roman" panose="02020603050405020304" pitchFamily="18" charset="0"/>
              </a:rPr>
              <a:t> in question</a:t>
            </a: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Where</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optical</a:t>
            </a:r>
            <a:r>
              <a:rPr lang="fr-FR" kern="100" dirty="0">
                <a:latin typeface="Calibri" panose="020F0502020204030204" pitchFamily="34" charset="0"/>
                <a:ea typeface="Calibri" panose="020F0502020204030204" pitchFamily="34" charset="0"/>
                <a:cs typeface="Times New Roman" panose="02020603050405020304" pitchFamily="18" charset="0"/>
              </a:rPr>
              <a:t> claims </a:t>
            </a:r>
            <a:r>
              <a:rPr lang="fr-FR" kern="100" dirty="0" err="1">
                <a:latin typeface="Calibri" panose="020F0502020204030204" pitchFamily="34" charset="0"/>
                <a:ea typeface="Calibri" panose="020F0502020204030204" pitchFamily="34" charset="0"/>
                <a:cs typeface="Times New Roman" panose="02020603050405020304" pitchFamily="18" charset="0"/>
              </a:rPr>
              <a:t>had</a:t>
            </a:r>
            <a:r>
              <a:rPr lang="fr-FR" kern="100" dirty="0">
                <a:latin typeface="Calibri" panose="020F0502020204030204" pitchFamily="34" charset="0"/>
                <a:ea typeface="Calibri" panose="020F0502020204030204" pitchFamily="34" charset="0"/>
                <a:cs typeface="Times New Roman" panose="02020603050405020304" pitchFamily="18" charset="0"/>
              </a:rPr>
              <a:t> been made </a:t>
            </a:r>
            <a:r>
              <a:rPr lang="fr-FR" kern="100" dirty="0" err="1">
                <a:latin typeface="Calibri" panose="020F0502020204030204" pitchFamily="34" charset="0"/>
                <a:ea typeface="Calibri" panose="020F0502020204030204" pitchFamily="34" charset="0"/>
                <a:cs typeface="Times New Roman" panose="02020603050405020304" pitchFamily="18" charset="0"/>
              </a:rPr>
              <a:t>within</a:t>
            </a:r>
            <a:r>
              <a:rPr lang="fr-FR" kern="100" dirty="0">
                <a:latin typeface="Calibri" panose="020F0502020204030204" pitchFamily="34" charset="0"/>
                <a:ea typeface="Calibri" panose="020F0502020204030204" pitchFamily="34" charset="0"/>
                <a:cs typeface="Times New Roman" panose="02020603050405020304" pitchFamily="18" charset="0"/>
              </a:rPr>
              <a:t> 2 </a:t>
            </a:r>
            <a:r>
              <a:rPr lang="fr-FR" kern="100" dirty="0" err="1">
                <a:latin typeface="Calibri" panose="020F0502020204030204" pitchFamily="34" charset="0"/>
                <a:ea typeface="Calibri" panose="020F0502020204030204" pitchFamily="34" charset="0"/>
                <a:cs typeface="Times New Roman" panose="02020603050405020304" pitchFamily="18" charset="0"/>
              </a:rPr>
              <a:t>weeks</a:t>
            </a:r>
            <a:r>
              <a:rPr lang="fr-FR" kern="100" dirty="0">
                <a:latin typeface="Calibri" panose="020F0502020204030204" pitchFamily="34" charset="0"/>
                <a:ea typeface="Calibri" panose="020F0502020204030204" pitchFamily="34" charset="0"/>
                <a:cs typeface="Times New Roman" panose="02020603050405020304" pitchFamily="18" charset="0"/>
              </a:rPr>
              <a:t> of </a:t>
            </a:r>
            <a:r>
              <a:rPr lang="fr-FR" kern="100" dirty="0" err="1">
                <a:latin typeface="Calibri" panose="020F0502020204030204" pitchFamily="34" charset="0"/>
                <a:ea typeface="Calibri" panose="020F0502020204030204" pitchFamily="34" charset="0"/>
                <a:cs typeface="Times New Roman" panose="02020603050405020304" pitchFamily="18" charset="0"/>
              </a:rPr>
              <a:t>policy</a:t>
            </a:r>
            <a:r>
              <a:rPr lang="fr-FR" kern="100" dirty="0">
                <a:latin typeface="Calibri" panose="020F0502020204030204" pitchFamily="34" charset="0"/>
                <a:ea typeface="Calibri" panose="020F0502020204030204" pitchFamily="34" charset="0"/>
                <a:cs typeface="Times New Roman" panose="02020603050405020304" pitchFamily="18" charset="0"/>
              </a:rPr>
              <a:t> start date</a:t>
            </a: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Analysis</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then</a:t>
            </a:r>
            <a:r>
              <a:rPr lang="fr-FR" kern="100" dirty="0">
                <a:latin typeface="Calibri" panose="020F0502020204030204" pitchFamily="34" charset="0"/>
                <a:ea typeface="Calibri" panose="020F0502020204030204" pitchFamily="34" charset="0"/>
                <a:cs typeface="Times New Roman" panose="02020603050405020304" pitchFamily="18" charset="0"/>
              </a:rPr>
              <a:t> re-run </a:t>
            </a:r>
            <a:r>
              <a:rPr lang="fr-FR" kern="100" dirty="0" err="1">
                <a:latin typeface="Calibri" panose="020F0502020204030204" pitchFamily="34" charset="0"/>
                <a:ea typeface="Calibri" panose="020F0502020204030204" pitchFamily="34" charset="0"/>
                <a:cs typeface="Times New Roman" panose="02020603050405020304" pitchFamily="18" charset="0"/>
              </a:rPr>
              <a:t>across</a:t>
            </a:r>
            <a:r>
              <a:rPr lang="fr-FR" kern="100" dirty="0">
                <a:latin typeface="Calibri" panose="020F0502020204030204" pitchFamily="34" charset="0"/>
                <a:ea typeface="Calibri" panose="020F0502020204030204" pitchFamily="34" charset="0"/>
                <a:cs typeface="Times New Roman" panose="02020603050405020304" pitchFamily="18" charset="0"/>
              </a:rPr>
              <a:t> all sales </a:t>
            </a:r>
            <a:r>
              <a:rPr lang="fr-FR" kern="100" dirty="0" err="1">
                <a:latin typeface="Calibri" panose="020F0502020204030204" pitchFamily="34" charset="0"/>
                <a:ea typeface="Calibri" panose="020F0502020204030204" pitchFamily="34" charset="0"/>
                <a:cs typeface="Times New Roman" panose="02020603050405020304" pitchFamily="18" charset="0"/>
              </a:rPr>
              <a:t>persons</a:t>
            </a:r>
            <a:r>
              <a:rPr lang="fr-FR" kern="1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Aft>
                <a:spcPts val="800"/>
              </a:spcAft>
            </a:pP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BB5D3A7-0FCF-7B05-1628-1A0B1008C903}"/>
              </a:ext>
            </a:extLst>
          </p:cNvPr>
          <p:cNvSpPr txBox="1"/>
          <p:nvPr/>
        </p:nvSpPr>
        <p:spPr>
          <a:xfrm>
            <a:off x="4743451" y="1521418"/>
            <a:ext cx="7058024" cy="726483"/>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Policy data  - </a:t>
            </a:r>
            <a:r>
              <a:rPr lang="fr-FR" kern="100" dirty="0" err="1">
                <a:latin typeface="Calibri" panose="020F0502020204030204" pitchFamily="34" charset="0"/>
                <a:ea typeface="Calibri" panose="020F0502020204030204" pitchFamily="34" charset="0"/>
                <a:cs typeface="Times New Roman" panose="02020603050405020304" pitchFamily="18" charset="0"/>
              </a:rPr>
              <a:t>including</a:t>
            </a:r>
            <a:r>
              <a:rPr lang="fr-FR" kern="100" dirty="0">
                <a:latin typeface="Calibri" panose="020F0502020204030204" pitchFamily="34" charset="0"/>
                <a:ea typeface="Calibri" panose="020F0502020204030204" pitchFamily="34" charset="0"/>
                <a:cs typeface="Times New Roman" panose="02020603050405020304" pitchFamily="18" charset="0"/>
              </a:rPr>
              <a:t> the sales date, </a:t>
            </a:r>
            <a:r>
              <a:rPr lang="fr-FR" kern="100" dirty="0" err="1">
                <a:latin typeface="Calibri" panose="020F0502020204030204" pitchFamily="34" charset="0"/>
                <a:ea typeface="Calibri" panose="020F0502020204030204" pitchFamily="34" charset="0"/>
                <a:cs typeface="Times New Roman" panose="02020603050405020304" pitchFamily="18" charset="0"/>
              </a:rPr>
              <a:t>customer</a:t>
            </a:r>
            <a:r>
              <a:rPr lang="fr-FR" kern="100" dirty="0">
                <a:latin typeface="Calibri" panose="020F0502020204030204" pitchFamily="34" charset="0"/>
                <a:ea typeface="Calibri" panose="020F0502020204030204" pitchFamily="34" charset="0"/>
                <a:cs typeface="Times New Roman" panose="02020603050405020304" pitchFamily="18" charset="0"/>
              </a:rPr>
              <a:t> and sales </a:t>
            </a:r>
            <a:r>
              <a:rPr lang="fr-FR" kern="100" dirty="0" err="1">
                <a:latin typeface="Calibri" panose="020F0502020204030204" pitchFamily="34" charset="0"/>
                <a:ea typeface="Calibri" panose="020F0502020204030204" pitchFamily="34" charset="0"/>
                <a:cs typeface="Times New Roman" panose="02020603050405020304" pitchFamily="18" charset="0"/>
              </a:rPr>
              <a:t>person</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Claims Data – </a:t>
            </a:r>
            <a:r>
              <a:rPr lang="fr-FR" kern="100" dirty="0" err="1">
                <a:latin typeface="Calibri" panose="020F0502020204030204" pitchFamily="34" charset="0"/>
                <a:ea typeface="Calibri" panose="020F0502020204030204" pitchFamily="34" charset="0"/>
                <a:cs typeface="Times New Roman" panose="02020603050405020304" pitchFamily="18" charset="0"/>
              </a:rPr>
              <a:t>including</a:t>
            </a:r>
            <a:r>
              <a:rPr lang="fr-FR" kern="100" dirty="0">
                <a:latin typeface="Calibri" panose="020F0502020204030204" pitchFamily="34" charset="0"/>
                <a:ea typeface="Calibri" panose="020F0502020204030204" pitchFamily="34" charset="0"/>
                <a:cs typeface="Times New Roman" panose="02020603050405020304" pitchFamily="18" charset="0"/>
              </a:rPr>
              <a:t> claim type and data of claim</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8D6BA8F7-26D5-1C06-EA9B-017816A7D648}"/>
              </a:ext>
            </a:extLst>
          </p:cNvPr>
          <p:cNvSpPr txBox="1"/>
          <p:nvPr/>
        </p:nvSpPr>
        <p:spPr>
          <a:xfrm>
            <a:off x="4743451" y="2493170"/>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The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practitioner</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details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were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not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captured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as a data point,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so</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it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was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not possible to look for other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policies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where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that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optician</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had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been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used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23446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0C0773-2462-BA25-D56F-1657C3E1F3C6}"/>
              </a:ext>
            </a:extLst>
          </p:cNvPr>
          <p:cNvSpPr txBox="1"/>
          <p:nvPr/>
        </p:nvSpPr>
        <p:spPr>
          <a:xfrm>
            <a:off x="2324100" y="616543"/>
            <a:ext cx="9867900" cy="375552"/>
          </a:xfrm>
          <a:prstGeom prst="rect">
            <a:avLst/>
          </a:prstGeom>
          <a:solidFill>
            <a:schemeClr val="accent6">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CASE CONCLUSION</a:t>
            </a:r>
          </a:p>
        </p:txBody>
      </p:sp>
      <p:sp>
        <p:nvSpPr>
          <p:cNvPr id="3" name="ZoneTexte 2">
            <a:extLst>
              <a:ext uri="{FF2B5EF4-FFF2-40B4-BE49-F238E27FC236}">
                <a16:creationId xmlns:a16="http://schemas.microsoft.com/office/drawing/2014/main" id="{2CE6F031-DD75-52BB-7BD9-A1B11C7CE2BB}"/>
              </a:ext>
            </a:extLst>
          </p:cNvPr>
          <p:cNvSpPr txBox="1"/>
          <p:nvPr/>
        </p:nvSpPr>
        <p:spPr>
          <a:xfrm>
            <a:off x="2324101" y="1521418"/>
            <a:ext cx="2190750" cy="242193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Texte 3">
            <a:extLst>
              <a:ext uri="{FF2B5EF4-FFF2-40B4-BE49-F238E27FC236}">
                <a16:creationId xmlns:a16="http://schemas.microsoft.com/office/drawing/2014/main" id="{B50168F9-B96A-B2DD-7A37-358499B09A21}"/>
              </a:ext>
            </a:extLst>
          </p:cNvPr>
          <p:cNvSpPr txBox="1"/>
          <p:nvPr/>
        </p:nvSpPr>
        <p:spPr>
          <a:xfrm>
            <a:off x="2324101" y="4369595"/>
            <a:ext cx="2190750" cy="2116927"/>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
        <p:nvSpPr>
          <p:cNvPr id="5" name="ZoneTexte 4">
            <a:extLst>
              <a:ext uri="{FF2B5EF4-FFF2-40B4-BE49-F238E27FC236}">
                <a16:creationId xmlns:a16="http://schemas.microsoft.com/office/drawing/2014/main" id="{195B744A-1C8A-67D9-94A1-D6396F66B27B}"/>
              </a:ext>
            </a:extLst>
          </p:cNvPr>
          <p:cNvSpPr txBox="1"/>
          <p:nvPr/>
        </p:nvSpPr>
        <p:spPr>
          <a:xfrm>
            <a:off x="4743451" y="1521418"/>
            <a:ext cx="7058024" cy="2421932"/>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The sales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person</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was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dismissed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285750" lvl="0" indent="-285750">
              <a:lnSpc>
                <a:spcPct val="107000"/>
              </a:lnSpc>
              <a:spcAft>
                <a:spcPts val="800"/>
              </a:spcAft>
              <a:buFont typeface="Arial" panose="020B060402020202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It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was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estimated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that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they</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had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obtained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approx £53k in bonus / commission from the </a:t>
            </a:r>
            <a:r>
              <a:rPr lang="fr-FR" kern="100" dirty="0" err="1">
                <a:latin typeface="Calibri" panose="020F0502020204030204" pitchFamily="34" charset="0"/>
                <a:ea typeface="Calibri" panose="020F0502020204030204" pitchFamily="34" charset="0"/>
                <a:cs typeface="Times New Roman" panose="02020603050405020304" pitchFamily="18" charset="0"/>
              </a:rPr>
              <a:t>fraudulent</a:t>
            </a:r>
            <a:r>
              <a:rPr lang="fr-FR" kern="100" dirty="0">
                <a:latin typeface="Calibri" panose="020F0502020204030204" pitchFamily="34" charset="0"/>
                <a:ea typeface="Calibri" panose="020F0502020204030204" pitchFamily="34" charset="0"/>
                <a:cs typeface="Times New Roman" panose="02020603050405020304" pitchFamily="18" charset="0"/>
              </a:rPr>
              <a:t> sales</a:t>
            </a:r>
          </a:p>
          <a:p>
            <a:pPr marL="285750" lvl="0" indent="-285750">
              <a:lnSpc>
                <a:spcPct val="107000"/>
              </a:lnSpc>
              <a:spcAft>
                <a:spcPts val="800"/>
              </a:spcAft>
              <a:buFont typeface="Arial" panose="020B060402020202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The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cost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to the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company</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was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greater</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due to other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legitimate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claims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that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had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been made by the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policyholders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with</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no premium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actually</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paid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fr-FR" kern="100" dirty="0">
                <a:latin typeface="Calibri" panose="020F05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F243B388-F0E1-09DB-B232-B57A2704B0E3}"/>
              </a:ext>
            </a:extLst>
          </p:cNvPr>
          <p:cNvSpPr txBox="1"/>
          <p:nvPr/>
        </p:nvSpPr>
        <p:spPr>
          <a:xfrm>
            <a:off x="4743451" y="4369595"/>
            <a:ext cx="7058024" cy="2116930"/>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If </a:t>
            </a:r>
            <a:r>
              <a:rPr lang="fr-FR" kern="100" dirty="0" err="1">
                <a:latin typeface="Calibri" panose="020F0502020204030204" pitchFamily="34" charset="0"/>
                <a:ea typeface="Calibri" panose="020F0502020204030204" pitchFamily="34" charset="0"/>
                <a:cs typeface="Times New Roman" panose="02020603050405020304" pitchFamily="18" charset="0"/>
              </a:rPr>
              <a:t>you</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can’t</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explain</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it</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investigate</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it!</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Data </a:t>
            </a:r>
            <a:r>
              <a:rPr lang="fr-FR" kern="100" dirty="0" err="1">
                <a:latin typeface="Calibri" panose="020F0502020204030204" pitchFamily="34" charset="0"/>
                <a:ea typeface="Calibri" panose="020F0502020204030204" pitchFamily="34" charset="0"/>
                <a:cs typeface="Times New Roman" panose="02020603050405020304" pitchFamily="18" charset="0"/>
              </a:rPr>
              <a:t>could</a:t>
            </a:r>
            <a:r>
              <a:rPr lang="fr-FR" kern="100" dirty="0">
                <a:latin typeface="Calibri" panose="020F0502020204030204" pitchFamily="34" charset="0"/>
                <a:ea typeface="Calibri" panose="020F0502020204030204" pitchFamily="34" charset="0"/>
                <a:cs typeface="Times New Roman" panose="02020603050405020304" pitchFamily="18" charset="0"/>
              </a:rPr>
              <a:t> have been </a:t>
            </a:r>
            <a:r>
              <a:rPr lang="fr-FR" kern="100" dirty="0" err="1">
                <a:latin typeface="Calibri" panose="020F0502020204030204" pitchFamily="34" charset="0"/>
                <a:ea typeface="Calibri" panose="020F0502020204030204" pitchFamily="34" charset="0"/>
                <a:cs typeface="Times New Roman" panose="02020603050405020304" pitchFamily="18" charset="0"/>
              </a:rPr>
              <a:t>used</a:t>
            </a:r>
            <a:r>
              <a:rPr lang="fr-FR" kern="100" dirty="0">
                <a:latin typeface="Calibri" panose="020F0502020204030204" pitchFamily="34" charset="0"/>
                <a:ea typeface="Calibri" panose="020F0502020204030204" pitchFamily="34" charset="0"/>
                <a:cs typeface="Times New Roman" panose="02020603050405020304" pitchFamily="18" charset="0"/>
              </a:rPr>
              <a:t> to </a:t>
            </a:r>
            <a:r>
              <a:rPr lang="fr-FR" kern="100" dirty="0" err="1">
                <a:latin typeface="Calibri" panose="020F0502020204030204" pitchFamily="34" charset="0"/>
                <a:ea typeface="Calibri" panose="020F0502020204030204" pitchFamily="34" charset="0"/>
                <a:cs typeface="Times New Roman" panose="02020603050405020304" pitchFamily="18" charset="0"/>
              </a:rPr>
              <a:t>proactively</a:t>
            </a:r>
            <a:r>
              <a:rPr lang="fr-FR" kern="100" dirty="0">
                <a:latin typeface="Calibri" panose="020F0502020204030204" pitchFamily="34" charset="0"/>
                <a:ea typeface="Calibri" panose="020F0502020204030204" pitchFamily="34" charset="0"/>
                <a:cs typeface="Times New Roman" panose="02020603050405020304" pitchFamily="18" charset="0"/>
              </a:rPr>
              <a:t> look for anomalies (</a:t>
            </a:r>
            <a:r>
              <a:rPr lang="fr-FR" kern="100" dirty="0" err="1">
                <a:latin typeface="Calibri" panose="020F0502020204030204" pitchFamily="34" charset="0"/>
                <a:ea typeface="Calibri" panose="020F0502020204030204" pitchFamily="34" charset="0"/>
                <a:cs typeface="Times New Roman" panose="02020603050405020304" pitchFamily="18" charset="0"/>
              </a:rPr>
              <a:t>outliers</a:t>
            </a:r>
            <a:r>
              <a:rPr lang="fr-FR" kern="100" dirty="0">
                <a:latin typeface="Calibri" panose="020F0502020204030204" pitchFamily="34" charset="0"/>
                <a:ea typeface="Calibri" panose="020F0502020204030204" pitchFamily="34" charset="0"/>
                <a:cs typeface="Times New Roman" panose="02020603050405020304" pitchFamily="18" charset="0"/>
              </a:rPr>
              <a:t>) in the </a:t>
            </a:r>
            <a:r>
              <a:rPr lang="fr-FR" kern="100" dirty="0" err="1">
                <a:latin typeface="Calibri" panose="020F0502020204030204" pitchFamily="34" charset="0"/>
                <a:ea typeface="Calibri" panose="020F0502020204030204" pitchFamily="34" charset="0"/>
                <a:cs typeface="Times New Roman" panose="02020603050405020304" pitchFamily="18" charset="0"/>
              </a:rPr>
              <a:t>policy</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activity</a:t>
            </a:r>
            <a:r>
              <a:rPr lang="fr-FR" kern="100" dirty="0">
                <a:latin typeface="Calibri" panose="020F0502020204030204" pitchFamily="34" charset="0"/>
                <a:ea typeface="Calibri" panose="020F0502020204030204" pitchFamily="34" charset="0"/>
                <a:cs typeface="Times New Roman" panose="02020603050405020304" pitchFamily="18" charset="0"/>
              </a:rPr>
              <a:t> – </a:t>
            </a:r>
            <a:r>
              <a:rPr lang="fr-FR" kern="100" dirty="0" err="1">
                <a:latin typeface="Calibri" panose="020F0502020204030204" pitchFamily="34" charset="0"/>
                <a:ea typeface="Calibri" panose="020F0502020204030204" pitchFamily="34" charset="0"/>
                <a:cs typeface="Times New Roman" panose="02020603050405020304" pitchFamily="18" charset="0"/>
              </a:rPr>
              <a:t>given</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that</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it</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was</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known</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that</a:t>
            </a:r>
            <a:r>
              <a:rPr lang="fr-FR" kern="100" dirty="0">
                <a:latin typeface="Calibri" panose="020F0502020204030204" pitchFamily="34" charset="0"/>
                <a:ea typeface="Calibri" panose="020F0502020204030204" pitchFamily="34" charset="0"/>
                <a:cs typeface="Times New Roman" panose="02020603050405020304" pitchFamily="18" charset="0"/>
              </a:rPr>
              <a:t> « </a:t>
            </a:r>
            <a:r>
              <a:rPr lang="fr-FR" kern="100" dirty="0" err="1">
                <a:latin typeface="Calibri" panose="020F0502020204030204" pitchFamily="34" charset="0"/>
                <a:ea typeface="Calibri" panose="020F0502020204030204" pitchFamily="34" charset="0"/>
                <a:cs typeface="Times New Roman" panose="02020603050405020304" pitchFamily="18" charset="0"/>
              </a:rPr>
              <a:t>something</a:t>
            </a:r>
            <a:r>
              <a:rPr lang="fr-FR" kern="100" dirty="0">
                <a:latin typeface="Calibri" panose="020F0502020204030204" pitchFamily="34" charset="0"/>
                <a:ea typeface="Calibri" panose="020F0502020204030204" pitchFamily="34" charset="0"/>
                <a:cs typeface="Times New Roman" panose="02020603050405020304" pitchFamily="18" charset="0"/>
              </a:rPr>
              <a:t> » </a:t>
            </a:r>
            <a:r>
              <a:rPr lang="fr-FR" kern="100" dirty="0" err="1">
                <a:latin typeface="Calibri" panose="020F0502020204030204" pitchFamily="34" charset="0"/>
                <a:ea typeface="Calibri" panose="020F0502020204030204" pitchFamily="34" charset="0"/>
                <a:cs typeface="Times New Roman" panose="02020603050405020304" pitchFamily="18" charset="0"/>
              </a:rPr>
              <a:t>was</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unusual</a:t>
            </a:r>
            <a:r>
              <a:rPr lang="fr-FR" kern="100" dirty="0">
                <a:latin typeface="Calibri" panose="020F0502020204030204" pitchFamily="34" charset="0"/>
                <a:ea typeface="Calibri" panose="020F0502020204030204" pitchFamily="34" charset="0"/>
                <a:cs typeface="Times New Roman" panose="02020603050405020304" pitchFamily="18" charset="0"/>
              </a:rPr>
              <a:t> about the sales / the sales </a:t>
            </a:r>
            <a:r>
              <a:rPr lang="fr-FR" kern="100" dirty="0" err="1">
                <a:latin typeface="Calibri" panose="020F0502020204030204" pitchFamily="34" charset="0"/>
                <a:ea typeface="Calibri" panose="020F0502020204030204" pitchFamily="34" charset="0"/>
                <a:cs typeface="Times New Roman" panose="02020603050405020304" pitchFamily="18" charset="0"/>
              </a:rPr>
              <a:t>person</a:t>
            </a:r>
            <a:r>
              <a:rPr lang="fr-FR" kern="100" dirty="0">
                <a:latin typeface="Calibri" panose="020F05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4DF08231-2E99-4BC9-DB68-219A41EAFF8C}"/>
              </a:ext>
            </a:extLst>
          </p:cNvPr>
          <p:cNvSpPr txBox="1"/>
          <p:nvPr/>
        </p:nvSpPr>
        <p:spPr>
          <a:xfrm>
            <a:off x="2324100" y="1521418"/>
            <a:ext cx="2190750" cy="2421932"/>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ZoneTexte 7">
            <a:extLst>
              <a:ext uri="{FF2B5EF4-FFF2-40B4-BE49-F238E27FC236}">
                <a16:creationId xmlns:a16="http://schemas.microsoft.com/office/drawing/2014/main" id="{ED8266C4-EFF9-FADA-0E83-EBB21B638D7B}"/>
              </a:ext>
            </a:extLst>
          </p:cNvPr>
          <p:cNvSpPr txBox="1"/>
          <p:nvPr/>
        </p:nvSpPr>
        <p:spPr>
          <a:xfrm>
            <a:off x="2324100" y="4369595"/>
            <a:ext cx="2190750" cy="2116927"/>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Tree>
    <p:extLst>
      <p:ext uri="{BB962C8B-B14F-4D97-AF65-F5344CB8AC3E}">
        <p14:creationId xmlns:p14="http://schemas.microsoft.com/office/powerpoint/2010/main" val="70286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C370D9-5510-1065-1852-343A431ACEBA}"/>
              </a:ext>
            </a:extLst>
          </p:cNvPr>
          <p:cNvSpPr txBox="1"/>
          <p:nvPr/>
        </p:nvSpPr>
        <p:spPr>
          <a:xfrm>
            <a:off x="3562350" y="887022"/>
            <a:ext cx="6096000" cy="5083956"/>
          </a:xfrm>
          <a:prstGeom prst="rect">
            <a:avLst/>
          </a:prstGeom>
          <a:noFill/>
        </p:spPr>
        <p:txBody>
          <a:bodyPr wrap="square">
            <a:spAutoFit/>
          </a:bodyPr>
          <a:lstStyle/>
          <a:p>
            <a:pPr lvl="0" algn="ctr">
              <a:lnSpc>
                <a:spcPct val="107000"/>
              </a:lnSpc>
              <a:spcAft>
                <a:spcPts val="800"/>
              </a:spcAft>
            </a:pPr>
            <a:r>
              <a:rPr lang="fr-FR" sz="4000" b="1" kern="100" dirty="0">
                <a:latin typeface="Calibri" panose="020F0502020204030204" pitchFamily="34" charset="0"/>
                <a:ea typeface="Calibri" panose="020F0502020204030204" pitchFamily="34" charset="0"/>
                <a:cs typeface="Times New Roman" panose="02020603050405020304" pitchFamily="18" charset="0"/>
              </a:rPr>
              <a:t>WELCOME TO THE CROSSOVER OF THE</a:t>
            </a:r>
          </a:p>
          <a:p>
            <a:pPr lvl="0" algn="ctr">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FRAUD AND DATA ANALYTICS GROUPS !</a:t>
            </a:r>
            <a:endParaRPr lang="fr-FR" sz="3000" b="1"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endParaRPr lang="fr-FR" sz="4000" b="1" kern="100" dirty="0">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DEREK JAMIESON</a:t>
            </a:r>
          </a:p>
          <a:p>
            <a:pPr lvl="0" algn="ctr">
              <a:lnSpc>
                <a:spcPct val="107000"/>
              </a:lnSpc>
              <a:spcAft>
                <a:spcPts val="800"/>
              </a:spcAft>
            </a:pP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5226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F557FA1-951B-7012-F9C1-5B3E338CC026}"/>
              </a:ext>
            </a:extLst>
          </p:cNvPr>
          <p:cNvSpPr txBox="1"/>
          <p:nvPr/>
        </p:nvSpPr>
        <p:spPr>
          <a:xfrm>
            <a:off x="2324100" y="616543"/>
            <a:ext cx="9867900" cy="375552"/>
          </a:xfrm>
          <a:prstGeom prst="rect">
            <a:avLst/>
          </a:prstGeom>
          <a:solidFill>
            <a:schemeClr val="accent1">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FRAUD PROCESS AND CONTEXT</a:t>
            </a:r>
          </a:p>
        </p:txBody>
      </p:sp>
      <p:sp>
        <p:nvSpPr>
          <p:cNvPr id="3" name="ZoneTexte 2">
            <a:extLst>
              <a:ext uri="{FF2B5EF4-FFF2-40B4-BE49-F238E27FC236}">
                <a16:creationId xmlns:a16="http://schemas.microsoft.com/office/drawing/2014/main" id="{67C8EBA8-CE29-E4B6-8C87-796C257C8EA2}"/>
              </a:ext>
            </a:extLst>
          </p:cNvPr>
          <p:cNvSpPr txBox="1"/>
          <p:nvPr/>
        </p:nvSpPr>
        <p:spPr>
          <a:xfrm>
            <a:off x="2324101" y="1521418"/>
            <a:ext cx="2190750" cy="726483"/>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SECTOR </a:t>
            </a:r>
          </a:p>
        </p:txBody>
      </p:sp>
      <p:sp>
        <p:nvSpPr>
          <p:cNvPr id="4" name="ZoneTexte 3">
            <a:extLst>
              <a:ext uri="{FF2B5EF4-FFF2-40B4-BE49-F238E27FC236}">
                <a16:creationId xmlns:a16="http://schemas.microsoft.com/office/drawing/2014/main" id="{1330C6E0-0358-6D29-C0DE-A2E884785FB8}"/>
              </a:ext>
            </a:extLst>
          </p:cNvPr>
          <p:cNvSpPr txBox="1"/>
          <p:nvPr/>
        </p:nvSpPr>
        <p:spPr>
          <a:xfrm>
            <a:off x="2324101" y="2493171"/>
            <a:ext cx="2190750" cy="72648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PROCESS</a:t>
            </a:r>
          </a:p>
        </p:txBody>
      </p:sp>
      <p:sp>
        <p:nvSpPr>
          <p:cNvPr id="5" name="ZoneTexte 4">
            <a:extLst>
              <a:ext uri="{FF2B5EF4-FFF2-40B4-BE49-F238E27FC236}">
                <a16:creationId xmlns:a16="http://schemas.microsoft.com/office/drawing/2014/main" id="{43D57D1F-F4D8-B8AB-9446-18B8459E1CBF}"/>
              </a:ext>
            </a:extLst>
          </p:cNvPr>
          <p:cNvSpPr txBox="1"/>
          <p:nvPr/>
        </p:nvSpPr>
        <p:spPr>
          <a:xfrm>
            <a:off x="2324101" y="3556094"/>
            <a:ext cx="2190750" cy="2206531"/>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p:txBody>
      </p:sp>
      <p:sp>
        <p:nvSpPr>
          <p:cNvPr id="6" name="ZoneTexte 5">
            <a:extLst>
              <a:ext uri="{FF2B5EF4-FFF2-40B4-BE49-F238E27FC236}">
                <a16:creationId xmlns:a16="http://schemas.microsoft.com/office/drawing/2014/main" id="{07EBC6E4-4414-919A-568D-06466F658A56}"/>
              </a:ext>
            </a:extLst>
          </p:cNvPr>
          <p:cNvSpPr txBox="1"/>
          <p:nvPr/>
        </p:nvSpPr>
        <p:spPr>
          <a:xfrm>
            <a:off x="4743451" y="3556093"/>
            <a:ext cx="7058024" cy="2206531"/>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sz="1800" kern="100" dirty="0">
                <a:effectLst/>
                <a:ea typeface="Calibri" panose="020F0502020204030204" pitchFamily="34" charset="0"/>
                <a:cs typeface="Times New Roman" panose="02020603050405020304" pitchFamily="18" charset="0"/>
              </a:rPr>
              <a:t>Local </a:t>
            </a:r>
            <a:r>
              <a:rPr lang="fr-FR" sz="1800" kern="100" dirty="0" err="1">
                <a:effectLst/>
                <a:ea typeface="Calibri" panose="020F0502020204030204" pitchFamily="34" charset="0"/>
                <a:cs typeface="Times New Roman" panose="02020603050405020304" pitchFamily="18" charset="0"/>
              </a:rPr>
              <a:t>authority</a:t>
            </a:r>
            <a:r>
              <a:rPr lang="fr-FR" sz="1800" kern="100" dirty="0">
                <a:effectLst/>
                <a:ea typeface="Calibri" panose="020F0502020204030204" pitchFamily="34" charset="0"/>
                <a:cs typeface="Times New Roman" panose="02020603050405020304" pitchFamily="18" charset="0"/>
              </a:rPr>
              <a:t> tenants </a:t>
            </a:r>
            <a:r>
              <a:rPr lang="fr-FR" sz="1800" kern="100" dirty="0" err="1">
                <a:effectLst/>
                <a:ea typeface="Calibri" panose="020F0502020204030204" pitchFamily="34" charset="0"/>
                <a:cs typeface="Times New Roman" panose="02020603050405020304" pitchFamily="18" charset="0"/>
              </a:rPr>
              <a:t>illegally</a:t>
            </a:r>
            <a:r>
              <a:rPr lang="fr-FR" sz="1800" kern="100" dirty="0">
                <a:effectLst/>
                <a:ea typeface="Calibri" panose="020F0502020204030204" pitchFamily="34" charset="0"/>
                <a:cs typeface="Times New Roman" panose="02020603050405020304" pitchFamily="18" charset="0"/>
              </a:rPr>
              <a:t> </a:t>
            </a:r>
            <a:r>
              <a:rPr lang="fr-FR" sz="1800" kern="100" dirty="0" err="1">
                <a:effectLst/>
                <a:ea typeface="Calibri" panose="020F0502020204030204" pitchFamily="34" charset="0"/>
                <a:cs typeface="Times New Roman" panose="02020603050405020304" pitchFamily="18" charset="0"/>
              </a:rPr>
              <a:t>subletting</a:t>
            </a:r>
            <a:r>
              <a:rPr lang="fr-FR" sz="1800" kern="100" dirty="0">
                <a:effectLst/>
                <a:ea typeface="Calibri" panose="020F0502020204030204" pitchFamily="34" charset="0"/>
                <a:cs typeface="Times New Roman" panose="02020603050405020304" pitchFamily="18" charset="0"/>
              </a:rPr>
              <a:t> </a:t>
            </a:r>
            <a:r>
              <a:rPr lang="fr-FR" sz="1800" kern="100" dirty="0" err="1">
                <a:effectLst/>
                <a:ea typeface="Calibri" panose="020F0502020204030204" pitchFamily="34" charset="0"/>
                <a:cs typeface="Times New Roman" panose="02020603050405020304" pitchFamily="18" charset="0"/>
              </a:rPr>
              <a:t>properties</a:t>
            </a:r>
            <a:r>
              <a:rPr lang="fr-FR" sz="1800" kern="100" dirty="0">
                <a:effectLst/>
                <a:ea typeface="Calibri" panose="020F0502020204030204" pitchFamily="34" charset="0"/>
                <a:cs typeface="Times New Roman" panose="02020603050405020304" pitchFamily="18" charset="0"/>
              </a:rPr>
              <a:t> to </a:t>
            </a:r>
            <a:r>
              <a:rPr lang="fr-FR" sz="1800" kern="100" dirty="0" err="1">
                <a:effectLst/>
                <a:ea typeface="Calibri" panose="020F0502020204030204" pitchFamily="34" charset="0"/>
                <a:cs typeface="Times New Roman" panose="02020603050405020304" pitchFamily="18" charset="0"/>
              </a:rPr>
              <a:t>generate</a:t>
            </a:r>
            <a:r>
              <a:rPr lang="fr-FR" sz="1800" kern="100" dirty="0">
                <a:effectLst/>
                <a:ea typeface="Calibri" panose="020F0502020204030204" pitchFamily="34" charset="0"/>
                <a:cs typeface="Times New Roman" panose="02020603050405020304" pitchFamily="18" charset="0"/>
              </a:rPr>
              <a:t> </a:t>
            </a:r>
            <a:r>
              <a:rPr lang="fr-FR" sz="1800" kern="100" dirty="0" err="1">
                <a:effectLst/>
                <a:ea typeface="Calibri" panose="020F0502020204030204" pitchFamily="34" charset="0"/>
                <a:cs typeface="Times New Roman" panose="02020603050405020304" pitchFamily="18" charset="0"/>
              </a:rPr>
              <a:t>income</a:t>
            </a:r>
            <a:r>
              <a:rPr lang="fr-FR" kern="100" dirty="0">
                <a:ea typeface="Calibri" panose="020F0502020204030204" pitchFamily="34" charset="0"/>
                <a:cs typeface="Times New Roman" panose="02020603050405020304" pitchFamily="18" charset="0"/>
              </a:rPr>
              <a:t> </a:t>
            </a:r>
            <a:endParaRPr lang="fr-FR" sz="1800" kern="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243610B-7F9E-B4FE-C0AE-4489E0076CD2}"/>
              </a:ext>
            </a:extLst>
          </p:cNvPr>
          <p:cNvSpPr txBox="1"/>
          <p:nvPr/>
        </p:nvSpPr>
        <p:spPr>
          <a:xfrm>
            <a:off x="4743451" y="1547610"/>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kern="100" dirty="0">
                <a:latin typeface="Calibri" panose="020F0502020204030204" pitchFamily="34" charset="0"/>
                <a:ea typeface="Calibri" panose="020F0502020204030204" pitchFamily="34" charset="0"/>
                <a:cs typeface="Times New Roman" panose="02020603050405020304" pitchFamily="18" charset="0"/>
              </a:rPr>
              <a:t>Social </a:t>
            </a:r>
            <a:r>
              <a:rPr lang="fr-FR" kern="100" dirty="0" err="1">
                <a:latin typeface="Calibri" panose="020F0502020204030204" pitchFamily="34" charset="0"/>
                <a:ea typeface="Calibri" panose="020F0502020204030204" pitchFamily="34" charset="0"/>
                <a:cs typeface="Times New Roman" panose="02020603050405020304" pitchFamily="18" charset="0"/>
              </a:rPr>
              <a:t>Housing</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076D89F2-D13F-1F4A-965B-C33F67117699}"/>
              </a:ext>
            </a:extLst>
          </p:cNvPr>
          <p:cNvSpPr txBox="1"/>
          <p:nvPr/>
        </p:nvSpPr>
        <p:spPr>
          <a:xfrm>
            <a:off x="4743451" y="2493171"/>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kern="100" dirty="0" err="1">
                <a:latin typeface="Calibri" panose="020F0502020204030204" pitchFamily="34" charset="0"/>
                <a:ea typeface="Calibri" panose="020F0502020204030204" pitchFamily="34" charset="0"/>
                <a:cs typeface="Times New Roman" panose="02020603050405020304" pitchFamily="18" charset="0"/>
              </a:rPr>
              <a:t>Sub-letting</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prevention</a:t>
            </a:r>
            <a:r>
              <a:rPr lang="fr-FR" kern="100" dirty="0">
                <a:latin typeface="Calibri" panose="020F05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133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98A7628-4192-1D08-6D42-24C9B11AFE1F}"/>
              </a:ext>
            </a:extLst>
          </p:cNvPr>
          <p:cNvSpPr txBox="1"/>
          <p:nvPr/>
        </p:nvSpPr>
        <p:spPr>
          <a:xfrm>
            <a:off x="2324100" y="616543"/>
            <a:ext cx="9867900" cy="375552"/>
          </a:xfrm>
          <a:prstGeom prst="rect">
            <a:avLst/>
          </a:prstGeom>
          <a:solidFill>
            <a:schemeClr val="accent2">
              <a:lumMod val="60000"/>
              <a:lumOff val="40000"/>
            </a:schemeClr>
          </a:solidFill>
        </p:spPr>
        <p:txBody>
          <a:bodyPr wrap="square">
            <a:sp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 AND DATA USED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57B7A4A-980F-59A5-3CA5-1E50E356F935}"/>
              </a:ext>
            </a:extLst>
          </p:cNvPr>
          <p:cNvSpPr txBox="1"/>
          <p:nvPr/>
        </p:nvSpPr>
        <p:spPr>
          <a:xfrm>
            <a:off x="2324101" y="1521418"/>
            <a:ext cx="2190750" cy="726483"/>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USED</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D112644F-9AC7-8B1B-39DF-552CCBF68FC4}"/>
              </a:ext>
            </a:extLst>
          </p:cNvPr>
          <p:cNvSpPr txBox="1"/>
          <p:nvPr/>
        </p:nvSpPr>
        <p:spPr>
          <a:xfrm>
            <a:off x="2324101" y="2493171"/>
            <a:ext cx="2190750" cy="726482"/>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DIFFICULTIES</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CHALLENGES</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1A3555C-C425-E3D8-AEEB-C8871BB6FEBC}"/>
              </a:ext>
            </a:extLst>
          </p:cNvPr>
          <p:cNvSpPr txBox="1"/>
          <p:nvPr/>
        </p:nvSpPr>
        <p:spPr>
          <a:xfrm>
            <a:off x="2324101" y="3556094"/>
            <a:ext cx="2190750" cy="2206531"/>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ANALYTICS </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a:t>
            </a:r>
          </a:p>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 </a:t>
            </a:r>
          </a:p>
        </p:txBody>
      </p:sp>
      <p:sp>
        <p:nvSpPr>
          <p:cNvPr id="6" name="ZoneTexte 5">
            <a:extLst>
              <a:ext uri="{FF2B5EF4-FFF2-40B4-BE49-F238E27FC236}">
                <a16:creationId xmlns:a16="http://schemas.microsoft.com/office/drawing/2014/main" id="{4425EAA8-DF10-1A97-4DF1-262199E9672A}"/>
              </a:ext>
            </a:extLst>
          </p:cNvPr>
          <p:cNvSpPr txBox="1"/>
          <p:nvPr/>
        </p:nvSpPr>
        <p:spPr>
          <a:xfrm>
            <a:off x="4743451" y="3556093"/>
            <a:ext cx="7058024" cy="2206531"/>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Analyse </a:t>
            </a:r>
            <a:r>
              <a:rPr lang="fr-FR" kern="100" dirty="0" err="1">
                <a:latin typeface="Calibri" panose="020F0502020204030204" pitchFamily="34" charset="0"/>
                <a:ea typeface="Calibri" panose="020F0502020204030204" pitchFamily="34" charset="0"/>
                <a:cs typeface="Times New Roman" panose="02020603050405020304" pitchFamily="18" charset="0"/>
              </a:rPr>
              <a:t>each</a:t>
            </a:r>
            <a:r>
              <a:rPr lang="fr-FR" kern="100" dirty="0">
                <a:latin typeface="Calibri" panose="020F0502020204030204" pitchFamily="34" charset="0"/>
                <a:ea typeface="Calibri" panose="020F0502020204030204" pitchFamily="34" charset="0"/>
                <a:cs typeface="Times New Roman" panose="02020603050405020304" pitchFamily="18" charset="0"/>
              </a:rPr>
              <a:t> data source and « Normalise » the </a:t>
            </a:r>
            <a:r>
              <a:rPr lang="fr-FR" kern="100" dirty="0" err="1">
                <a:latin typeface="Calibri" panose="020F0502020204030204" pitchFamily="34" charset="0"/>
                <a:ea typeface="Calibri" panose="020F0502020204030204" pitchFamily="34" charset="0"/>
                <a:cs typeface="Times New Roman" panose="02020603050405020304" pitchFamily="18" charset="0"/>
              </a:rPr>
              <a:t>addresses</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Analyse </a:t>
            </a:r>
            <a:r>
              <a:rPr lang="fr-FR" kern="100" dirty="0" err="1">
                <a:latin typeface="Calibri" panose="020F0502020204030204" pitchFamily="34" charset="0"/>
                <a:ea typeface="Calibri" panose="020F0502020204030204" pitchFamily="34" charset="0"/>
                <a:cs typeface="Times New Roman" panose="02020603050405020304" pitchFamily="18" charset="0"/>
              </a:rPr>
              <a:t>each</a:t>
            </a:r>
            <a:r>
              <a:rPr lang="fr-FR" kern="100" dirty="0">
                <a:latin typeface="Calibri" panose="020F0502020204030204" pitchFamily="34" charset="0"/>
                <a:ea typeface="Calibri" panose="020F0502020204030204" pitchFamily="34" charset="0"/>
                <a:cs typeface="Times New Roman" panose="02020603050405020304" pitchFamily="18" charset="0"/>
              </a:rPr>
              <a:t> data source and « Normalise » the </a:t>
            </a:r>
            <a:r>
              <a:rPr lang="fr-FR" kern="100" dirty="0" err="1">
                <a:latin typeface="Calibri" panose="020F0502020204030204" pitchFamily="34" charset="0"/>
                <a:ea typeface="Calibri" panose="020F0502020204030204" pitchFamily="34" charset="0"/>
                <a:cs typeface="Times New Roman" panose="02020603050405020304" pitchFamily="18" charset="0"/>
              </a:rPr>
              <a:t>name</a:t>
            </a:r>
            <a:r>
              <a:rPr lang="fr-FR" kern="100" dirty="0">
                <a:latin typeface="Calibri" panose="020F0502020204030204" pitchFamily="34" charset="0"/>
                <a:ea typeface="Calibri" panose="020F0502020204030204" pitchFamily="34" charset="0"/>
                <a:cs typeface="Times New Roman" panose="02020603050405020304" pitchFamily="18" charset="0"/>
              </a:rPr>
              <a:t> format</a:t>
            </a: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Validate</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addresses</a:t>
            </a:r>
            <a:r>
              <a:rPr lang="fr-FR" kern="100" dirty="0">
                <a:latin typeface="Calibri" panose="020F0502020204030204" pitchFamily="34" charset="0"/>
                <a:ea typeface="Calibri" panose="020F0502020204030204" pitchFamily="34" charset="0"/>
                <a:cs typeface="Times New Roman" panose="02020603050405020304" pitchFamily="18" charset="0"/>
              </a:rPr>
              <a:t> from </a:t>
            </a:r>
            <a:r>
              <a:rPr lang="fr-FR" kern="100" dirty="0" err="1">
                <a:latin typeface="Calibri" panose="020F0502020204030204" pitchFamily="34" charset="0"/>
                <a:ea typeface="Calibri" panose="020F0502020204030204" pitchFamily="34" charset="0"/>
                <a:cs typeface="Times New Roman" panose="02020603050405020304" pitchFamily="18" charset="0"/>
              </a:rPr>
              <a:t>each</a:t>
            </a:r>
            <a:r>
              <a:rPr lang="fr-FR" kern="100" dirty="0">
                <a:latin typeface="Calibri" panose="020F0502020204030204" pitchFamily="34" charset="0"/>
                <a:ea typeface="Calibri" panose="020F0502020204030204" pitchFamily="34" charset="0"/>
                <a:cs typeface="Times New Roman" panose="02020603050405020304" pitchFamily="18" charset="0"/>
              </a:rPr>
              <a:t> data source to central </a:t>
            </a:r>
            <a:r>
              <a:rPr lang="fr-FR" kern="100" dirty="0" err="1">
                <a:latin typeface="Calibri" panose="020F0502020204030204" pitchFamily="34" charset="0"/>
                <a:ea typeface="Calibri" panose="020F0502020204030204" pitchFamily="34" charset="0"/>
                <a:cs typeface="Times New Roman" panose="02020603050405020304" pitchFamily="18" charset="0"/>
              </a:rPr>
              <a:t>property</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list</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removing</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any</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address</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that</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is</a:t>
            </a:r>
            <a:r>
              <a:rPr lang="fr-FR" kern="100" dirty="0">
                <a:latin typeface="Calibri" panose="020F0502020204030204" pitchFamily="34" charset="0"/>
                <a:ea typeface="Calibri" panose="020F0502020204030204" pitchFamily="34" charset="0"/>
                <a:cs typeface="Times New Roman" panose="02020603050405020304" pitchFamily="18" charset="0"/>
              </a:rPr>
              <a:t> not a LA </a:t>
            </a:r>
            <a:r>
              <a:rPr lang="fr-FR" kern="100" dirty="0" err="1">
                <a:latin typeface="Calibri" panose="020F0502020204030204" pitchFamily="34" charset="0"/>
                <a:ea typeface="Calibri" panose="020F0502020204030204" pitchFamily="34" charset="0"/>
                <a:cs typeface="Times New Roman" panose="02020603050405020304" pitchFamily="18" charset="0"/>
              </a:rPr>
              <a:t>property</a:t>
            </a:r>
            <a:r>
              <a:rPr lang="fr-FR" kern="100" dirty="0">
                <a:latin typeface="Calibri" panose="020F0502020204030204" pitchFamily="34" charset="0"/>
                <a:ea typeface="Calibri" panose="020F0502020204030204" pitchFamily="34" charset="0"/>
                <a:cs typeface="Times New Roman" panose="02020603050405020304" pitchFamily="18" charset="0"/>
              </a:rPr>
              <a:t>)</a:t>
            </a: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Using</a:t>
            </a:r>
            <a:r>
              <a:rPr lang="fr-FR" kern="100" dirty="0">
                <a:latin typeface="Calibri" panose="020F0502020204030204" pitchFamily="34" charset="0"/>
                <a:ea typeface="Calibri" panose="020F0502020204030204" pitchFamily="34" charset="0"/>
                <a:cs typeface="Times New Roman" panose="02020603050405020304" pitchFamily="18" charset="0"/>
              </a:rPr>
              <a:t> the </a:t>
            </a:r>
            <a:r>
              <a:rPr lang="fr-FR" kern="100" dirty="0" err="1">
                <a:latin typeface="Calibri" panose="020F0502020204030204" pitchFamily="34" charset="0"/>
                <a:ea typeface="Calibri" panose="020F0502020204030204" pitchFamily="34" charset="0"/>
                <a:cs typeface="Times New Roman" panose="02020603050405020304" pitchFamily="18" charset="0"/>
              </a:rPr>
              <a:t>address</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field</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Join</a:t>
            </a:r>
            <a:r>
              <a:rPr lang="fr-FR" kern="100" dirty="0">
                <a:latin typeface="Calibri" panose="020F0502020204030204" pitchFamily="34" charset="0"/>
                <a:ea typeface="Calibri" panose="020F0502020204030204" pitchFamily="34" charset="0"/>
                <a:cs typeface="Times New Roman" panose="02020603050405020304" pitchFamily="18" charset="0"/>
              </a:rPr>
              <a:t> all </a:t>
            </a:r>
            <a:r>
              <a:rPr lang="fr-FR" kern="100" dirty="0" err="1">
                <a:latin typeface="Calibri" panose="020F0502020204030204" pitchFamily="34" charset="0"/>
                <a:ea typeface="Calibri" panose="020F0502020204030204" pitchFamily="34" charset="0"/>
                <a:cs typeface="Times New Roman" panose="02020603050405020304" pitchFamily="18" charset="0"/>
              </a:rPr>
              <a:t>datasets</a:t>
            </a:r>
            <a:r>
              <a:rPr lang="fr-FR" kern="100" dirty="0">
                <a:latin typeface="Calibri" panose="020F0502020204030204" pitchFamily="34" charset="0"/>
                <a:ea typeface="Calibri" panose="020F0502020204030204" pitchFamily="34" charset="0"/>
                <a:cs typeface="Times New Roman" panose="02020603050405020304" pitchFamily="18" charset="0"/>
              </a:rPr>
              <a:t> – </a:t>
            </a:r>
            <a:r>
              <a:rPr lang="fr-FR" kern="100" dirty="0" err="1">
                <a:latin typeface="Calibri" panose="020F0502020204030204" pitchFamily="34" charset="0"/>
                <a:ea typeface="Calibri" panose="020F0502020204030204" pitchFamily="34" charset="0"/>
                <a:cs typeface="Times New Roman" panose="02020603050405020304" pitchFamily="18" charset="0"/>
              </a:rPr>
              <a:t>so</a:t>
            </a:r>
            <a:r>
              <a:rPr lang="fr-FR" kern="100" dirty="0">
                <a:latin typeface="Calibri" panose="020F0502020204030204" pitchFamily="34" charset="0"/>
                <a:ea typeface="Calibri" panose="020F0502020204030204" pitchFamily="34" charset="0"/>
                <a:cs typeface="Times New Roman" panose="02020603050405020304" pitchFamily="18" charset="0"/>
              </a:rPr>
              <a:t> all </a:t>
            </a:r>
            <a:r>
              <a:rPr lang="fr-FR" kern="100" dirty="0" err="1">
                <a:latin typeface="Calibri" panose="020F0502020204030204" pitchFamily="34" charset="0"/>
                <a:ea typeface="Calibri" panose="020F0502020204030204" pitchFamily="34" charset="0"/>
                <a:cs typeface="Times New Roman" panose="02020603050405020304" pitchFamily="18" charset="0"/>
              </a:rPr>
              <a:t>names</a:t>
            </a:r>
            <a:r>
              <a:rPr lang="fr-FR" kern="100" dirty="0">
                <a:latin typeface="Calibri" panose="020F0502020204030204" pitchFamily="34" charset="0"/>
                <a:ea typeface="Calibri" panose="020F0502020204030204" pitchFamily="34" charset="0"/>
                <a:cs typeface="Times New Roman" panose="02020603050405020304" pitchFamily="18" charset="0"/>
              </a:rPr>
              <a:t> in 1 record</a:t>
            </a: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Fuzzy</a:t>
            </a:r>
            <a:r>
              <a:rPr lang="fr-FR" kern="100" dirty="0">
                <a:latin typeface="Calibri" panose="020F0502020204030204" pitchFamily="34" charset="0"/>
                <a:ea typeface="Calibri" panose="020F0502020204030204" pitchFamily="34" charset="0"/>
                <a:cs typeface="Times New Roman" panose="02020603050405020304" pitchFamily="18" charset="0"/>
              </a:rPr>
              <a:t> Match </a:t>
            </a:r>
            <a:r>
              <a:rPr lang="fr-FR" kern="100" dirty="0" err="1">
                <a:latin typeface="Calibri" panose="020F0502020204030204" pitchFamily="34" charset="0"/>
                <a:ea typeface="Calibri" panose="020F0502020204030204" pitchFamily="34" charset="0"/>
                <a:cs typeface="Times New Roman" panose="02020603050405020304" pitchFamily="18" charset="0"/>
              </a:rPr>
              <a:t>names</a:t>
            </a:r>
            <a:r>
              <a:rPr lang="fr-FR" kern="100" dirty="0">
                <a:latin typeface="Calibri" panose="020F0502020204030204" pitchFamily="34" charset="0"/>
                <a:ea typeface="Calibri" panose="020F0502020204030204" pitchFamily="34" charset="0"/>
                <a:cs typeface="Times New Roman" panose="02020603050405020304" pitchFamily="18" charset="0"/>
              </a:rPr>
              <a:t> for </a:t>
            </a:r>
            <a:r>
              <a:rPr lang="fr-FR" kern="100" dirty="0" err="1">
                <a:latin typeface="Calibri" panose="020F0502020204030204" pitchFamily="34" charset="0"/>
                <a:ea typeface="Calibri" panose="020F0502020204030204" pitchFamily="34" charset="0"/>
                <a:cs typeface="Times New Roman" panose="02020603050405020304" pitchFamily="18" charset="0"/>
              </a:rPr>
              <a:t>each</a:t>
            </a:r>
            <a:r>
              <a:rPr lang="fr-FR" kern="100" dirty="0">
                <a:latin typeface="Calibri" panose="020F0502020204030204" pitchFamily="34" charset="0"/>
                <a:ea typeface="Calibri" panose="020F0502020204030204" pitchFamily="34" charset="0"/>
                <a:cs typeface="Times New Roman" panose="02020603050405020304" pitchFamily="18" charset="0"/>
              </a:rPr>
              <a:t> record to </a:t>
            </a:r>
            <a:r>
              <a:rPr lang="fr-FR" kern="100" dirty="0" err="1">
                <a:latin typeface="Calibri" panose="020F0502020204030204" pitchFamily="34" charset="0"/>
                <a:ea typeface="Calibri" panose="020F0502020204030204" pitchFamily="34" charset="0"/>
                <a:cs typeface="Times New Roman" panose="02020603050405020304" pitchFamily="18" charset="0"/>
              </a:rPr>
              <a:t>identify</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any</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discrepancies</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BB5D3A7-0FCF-7B05-1628-1A0B1008C903}"/>
              </a:ext>
            </a:extLst>
          </p:cNvPr>
          <p:cNvSpPr txBox="1"/>
          <p:nvPr/>
        </p:nvSpPr>
        <p:spPr>
          <a:xfrm>
            <a:off x="4743451" y="1521418"/>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kern="100" dirty="0" err="1">
                <a:latin typeface="Calibri" panose="020F0502020204030204" pitchFamily="34" charset="0"/>
                <a:ea typeface="Calibri" panose="020F0502020204030204" pitchFamily="34" charset="0"/>
                <a:cs typeface="Times New Roman" panose="02020603050405020304" pitchFamily="18" charset="0"/>
              </a:rPr>
              <a:t>Tenancy</a:t>
            </a:r>
            <a:r>
              <a:rPr lang="fr-FR" kern="100" dirty="0">
                <a:latin typeface="Calibri" panose="020F0502020204030204" pitchFamily="34" charset="0"/>
                <a:ea typeface="Calibri" panose="020F0502020204030204" pitchFamily="34" charset="0"/>
                <a:cs typeface="Times New Roman" panose="02020603050405020304" pitchFamily="18" charset="0"/>
              </a:rPr>
              <a:t> Details; Council </a:t>
            </a:r>
            <a:r>
              <a:rPr lang="fr-FR" kern="100" dirty="0" err="1">
                <a:latin typeface="Calibri" panose="020F0502020204030204" pitchFamily="34" charset="0"/>
                <a:ea typeface="Calibri" panose="020F0502020204030204" pitchFamily="34" charset="0"/>
                <a:cs typeface="Times New Roman" panose="02020603050405020304" pitchFamily="18" charset="0"/>
              </a:rPr>
              <a:t>Tax</a:t>
            </a:r>
            <a:r>
              <a:rPr lang="fr-FR" kern="100" dirty="0">
                <a:latin typeface="Calibri" panose="020F0502020204030204" pitchFamily="34" charset="0"/>
                <a:ea typeface="Calibri" panose="020F0502020204030204" pitchFamily="34" charset="0"/>
                <a:cs typeface="Times New Roman" panose="02020603050405020304" pitchFamily="18" charset="0"/>
              </a:rPr>
              <a:t> Information; Parking permit Information + other </a:t>
            </a:r>
            <a:r>
              <a:rPr lang="fr-FR" kern="100" dirty="0" err="1">
                <a:latin typeface="Calibri" panose="020F0502020204030204" pitchFamily="34" charset="0"/>
                <a:ea typeface="Calibri" panose="020F0502020204030204" pitchFamily="34" charset="0"/>
                <a:cs typeface="Times New Roman" panose="02020603050405020304" pitchFamily="18" charset="0"/>
              </a:rPr>
              <a:t>authority</a:t>
            </a:r>
            <a:r>
              <a:rPr lang="fr-FR" kern="100" dirty="0">
                <a:latin typeface="Calibri" panose="020F0502020204030204" pitchFamily="34" charset="0"/>
                <a:ea typeface="Calibri" panose="020F0502020204030204" pitchFamily="34" charset="0"/>
                <a:cs typeface="Times New Roman" panose="02020603050405020304" pitchFamily="18" charset="0"/>
              </a:rPr>
              <a:t> data sources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8D6BA8F7-26D5-1C06-EA9B-017816A7D648}"/>
              </a:ext>
            </a:extLst>
          </p:cNvPr>
          <p:cNvSpPr txBox="1"/>
          <p:nvPr/>
        </p:nvSpPr>
        <p:spPr>
          <a:xfrm>
            <a:off x="4743451" y="2493170"/>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Exact Matches can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be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difficult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due to «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character</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 data</a:t>
            </a:r>
          </a:p>
        </p:txBody>
      </p:sp>
    </p:spTree>
    <p:extLst>
      <p:ext uri="{BB962C8B-B14F-4D97-AF65-F5344CB8AC3E}">
        <p14:creationId xmlns:p14="http://schemas.microsoft.com/office/powerpoint/2010/main" val="2395373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0C0773-2462-BA25-D56F-1657C3E1F3C6}"/>
              </a:ext>
            </a:extLst>
          </p:cNvPr>
          <p:cNvSpPr txBox="1"/>
          <p:nvPr/>
        </p:nvSpPr>
        <p:spPr>
          <a:xfrm>
            <a:off x="2324100" y="616543"/>
            <a:ext cx="9867900" cy="375552"/>
          </a:xfrm>
          <a:prstGeom prst="rect">
            <a:avLst/>
          </a:prstGeom>
          <a:solidFill>
            <a:schemeClr val="accent6">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CASE CONCLUSION</a:t>
            </a:r>
          </a:p>
        </p:txBody>
      </p:sp>
      <p:sp>
        <p:nvSpPr>
          <p:cNvPr id="3" name="ZoneTexte 2">
            <a:extLst>
              <a:ext uri="{FF2B5EF4-FFF2-40B4-BE49-F238E27FC236}">
                <a16:creationId xmlns:a16="http://schemas.microsoft.com/office/drawing/2014/main" id="{2CE6F031-DD75-52BB-7BD9-A1B11C7CE2BB}"/>
              </a:ext>
            </a:extLst>
          </p:cNvPr>
          <p:cNvSpPr txBox="1"/>
          <p:nvPr/>
        </p:nvSpPr>
        <p:spPr>
          <a:xfrm>
            <a:off x="2324101" y="1521418"/>
            <a:ext cx="2190750" cy="242193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Texte 3">
            <a:extLst>
              <a:ext uri="{FF2B5EF4-FFF2-40B4-BE49-F238E27FC236}">
                <a16:creationId xmlns:a16="http://schemas.microsoft.com/office/drawing/2014/main" id="{B50168F9-B96A-B2DD-7A37-358499B09A21}"/>
              </a:ext>
            </a:extLst>
          </p:cNvPr>
          <p:cNvSpPr txBox="1"/>
          <p:nvPr/>
        </p:nvSpPr>
        <p:spPr>
          <a:xfrm>
            <a:off x="2324101" y="4369595"/>
            <a:ext cx="2190750" cy="2116927"/>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
        <p:nvSpPr>
          <p:cNvPr id="5" name="ZoneTexte 4">
            <a:extLst>
              <a:ext uri="{FF2B5EF4-FFF2-40B4-BE49-F238E27FC236}">
                <a16:creationId xmlns:a16="http://schemas.microsoft.com/office/drawing/2014/main" id="{195B744A-1C8A-67D9-94A1-D6396F66B27B}"/>
              </a:ext>
            </a:extLst>
          </p:cNvPr>
          <p:cNvSpPr txBox="1"/>
          <p:nvPr/>
        </p:nvSpPr>
        <p:spPr>
          <a:xfrm>
            <a:off x="4743451" y="1521418"/>
            <a:ext cx="7058024" cy="2421932"/>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Any</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mismatches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of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name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indicates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potential</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fraud</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Provides</a:t>
            </a:r>
            <a:r>
              <a:rPr lang="fr-FR" kern="100" dirty="0">
                <a:latin typeface="Calibri" panose="020F0502020204030204" pitchFamily="34" charset="0"/>
                <a:ea typeface="Calibri" panose="020F0502020204030204" pitchFamily="34" charset="0"/>
                <a:cs typeface="Times New Roman" panose="02020603050405020304" pitchFamily="18" charset="0"/>
              </a:rPr>
              <a:t> a shortlist of </a:t>
            </a:r>
            <a:r>
              <a:rPr lang="fr-FR" kern="100" dirty="0" err="1">
                <a:latin typeface="Calibri" panose="020F0502020204030204" pitchFamily="34" charset="0"/>
                <a:ea typeface="Calibri" panose="020F0502020204030204" pitchFamily="34" charset="0"/>
                <a:cs typeface="Times New Roman" panose="02020603050405020304" pitchFamily="18" charset="0"/>
              </a:rPr>
              <a:t>properties</a:t>
            </a:r>
            <a:r>
              <a:rPr lang="fr-FR" kern="100" dirty="0">
                <a:latin typeface="Calibri" panose="020F0502020204030204" pitchFamily="34" charset="0"/>
                <a:ea typeface="Calibri" panose="020F0502020204030204" pitchFamily="34" charset="0"/>
                <a:cs typeface="Times New Roman" panose="02020603050405020304" pitchFamily="18" charset="0"/>
              </a:rPr>
              <a:t> for </a:t>
            </a:r>
            <a:r>
              <a:rPr lang="fr-FR" kern="100" dirty="0" err="1">
                <a:latin typeface="Calibri" panose="020F0502020204030204" pitchFamily="34" charset="0"/>
                <a:ea typeface="Calibri" panose="020F0502020204030204" pitchFamily="34" charset="0"/>
                <a:cs typeface="Times New Roman" panose="02020603050405020304" pitchFamily="18" charset="0"/>
              </a:rPr>
              <a:t>further</a:t>
            </a:r>
            <a:r>
              <a:rPr lang="fr-FR" kern="100" dirty="0">
                <a:latin typeface="Calibri" panose="020F0502020204030204" pitchFamily="34" charset="0"/>
                <a:ea typeface="Calibri" panose="020F0502020204030204" pitchFamily="34" charset="0"/>
                <a:cs typeface="Times New Roman" panose="02020603050405020304" pitchFamily="18" charset="0"/>
              </a:rPr>
              <a:t> investigation</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F243B388-F0E1-09DB-B232-B57A2704B0E3}"/>
              </a:ext>
            </a:extLst>
          </p:cNvPr>
          <p:cNvSpPr txBox="1"/>
          <p:nvPr/>
        </p:nvSpPr>
        <p:spPr>
          <a:xfrm>
            <a:off x="4743451" y="4369595"/>
            <a:ext cx="7058024" cy="2116930"/>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4DF08231-2E99-4BC9-DB68-219A41EAFF8C}"/>
              </a:ext>
            </a:extLst>
          </p:cNvPr>
          <p:cNvSpPr txBox="1"/>
          <p:nvPr/>
        </p:nvSpPr>
        <p:spPr>
          <a:xfrm>
            <a:off x="2324100" y="1521418"/>
            <a:ext cx="2190750" cy="2421932"/>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ZoneTexte 7">
            <a:extLst>
              <a:ext uri="{FF2B5EF4-FFF2-40B4-BE49-F238E27FC236}">
                <a16:creationId xmlns:a16="http://schemas.microsoft.com/office/drawing/2014/main" id="{ED8266C4-EFF9-FADA-0E83-EBB21B638D7B}"/>
              </a:ext>
            </a:extLst>
          </p:cNvPr>
          <p:cNvSpPr txBox="1"/>
          <p:nvPr/>
        </p:nvSpPr>
        <p:spPr>
          <a:xfrm>
            <a:off x="2324100" y="4369595"/>
            <a:ext cx="2190750" cy="2116927"/>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Tree>
    <p:extLst>
      <p:ext uri="{BB962C8B-B14F-4D97-AF65-F5344CB8AC3E}">
        <p14:creationId xmlns:p14="http://schemas.microsoft.com/office/powerpoint/2010/main" val="4180390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20D4298-25EE-68CF-5809-1C7444D89492}"/>
              </a:ext>
            </a:extLst>
          </p:cNvPr>
          <p:cNvSpPr txBox="1"/>
          <p:nvPr/>
        </p:nvSpPr>
        <p:spPr>
          <a:xfrm>
            <a:off x="3048000" y="2488749"/>
            <a:ext cx="6096000" cy="3664080"/>
          </a:xfrm>
          <a:prstGeom prst="rect">
            <a:avLst/>
          </a:prstGeom>
          <a:noFill/>
        </p:spPr>
        <p:txBody>
          <a:bodyPr wrap="square">
            <a:spAutoFit/>
          </a:bodyPr>
          <a:lstStyle/>
          <a:p>
            <a:pPr lvl="0">
              <a:lnSpc>
                <a:spcPct val="107000"/>
              </a:lnSpc>
              <a:spcAft>
                <a:spcPts val="800"/>
              </a:spcAft>
            </a:pPr>
            <a:r>
              <a:rPr lang="en-GB" sz="4000" b="1" kern="100" dirty="0">
                <a:latin typeface="Calibri" panose="020F0502020204030204" pitchFamily="34" charset="0"/>
                <a:ea typeface="Calibri" panose="020F0502020204030204" pitchFamily="34" charset="0"/>
                <a:cs typeface="Times New Roman" panose="02020603050405020304" pitchFamily="18" charset="0"/>
              </a:rPr>
              <a:t>CASE N°3 :</a:t>
            </a:r>
          </a:p>
          <a:p>
            <a:pPr lvl="0">
              <a:lnSpc>
                <a:spcPct val="107000"/>
              </a:lnSpc>
              <a:spcAft>
                <a:spcPts val="800"/>
              </a:spcAft>
            </a:pPr>
            <a:r>
              <a:rPr lang="en-GB" sz="4000" b="1" kern="100" dirty="0">
                <a:latin typeface="Calibri" panose="020F0502020204030204" pitchFamily="34" charset="0"/>
                <a:ea typeface="Calibri" panose="020F0502020204030204" pitchFamily="34" charset="0"/>
                <a:cs typeface="Times New Roman" panose="02020603050405020304" pitchFamily="18" charset="0"/>
              </a:rPr>
              <a:t>Anomaly Detection using Machine Learning</a:t>
            </a:r>
          </a:p>
          <a:p>
            <a:pPr lvl="0">
              <a:lnSpc>
                <a:spcPct val="107000"/>
              </a:lnSpc>
              <a:spcAft>
                <a:spcPts val="800"/>
              </a:spcAft>
            </a:pPr>
            <a:r>
              <a:rPr lang="en-GB" sz="4000" b="1" kern="100" dirty="0">
                <a:latin typeface="Calibri" panose="020F0502020204030204" pitchFamily="34" charset="0"/>
                <a:ea typeface="Calibri" panose="020F0502020204030204" pitchFamily="34" charset="0"/>
                <a:cs typeface="Times New Roman" panose="02020603050405020304" pitchFamily="18" charset="0"/>
              </a:rPr>
              <a:t>PETER JONES</a:t>
            </a:r>
          </a:p>
          <a:p>
            <a:pPr lvl="0">
              <a:lnSpc>
                <a:spcPct val="107000"/>
              </a:lnSpc>
              <a:spcAft>
                <a:spcPts val="800"/>
              </a:spcAft>
            </a:pPr>
            <a:r>
              <a:rPr lang="en-GB" sz="4000" b="1" kern="100" dirty="0">
                <a:effectLst/>
                <a:latin typeface="Calibri" panose="020F0502020204030204" pitchFamily="34" charset="0"/>
                <a:ea typeface="Calibri" panose="020F0502020204030204" pitchFamily="34" charset="0"/>
                <a:cs typeface="Times New Roman" panose="02020603050405020304" pitchFamily="18" charset="0"/>
              </a:rPr>
              <a:t>Legal and General</a:t>
            </a:r>
            <a:endParaRPr lang="fr-FR"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450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F557FA1-951B-7012-F9C1-5B3E338CC026}"/>
              </a:ext>
            </a:extLst>
          </p:cNvPr>
          <p:cNvSpPr txBox="1"/>
          <p:nvPr/>
        </p:nvSpPr>
        <p:spPr>
          <a:xfrm>
            <a:off x="2324100" y="616543"/>
            <a:ext cx="9867900" cy="375552"/>
          </a:xfrm>
          <a:prstGeom prst="rect">
            <a:avLst/>
          </a:prstGeom>
          <a:solidFill>
            <a:schemeClr val="accent1">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FRAUD PROCESS AND CONTEXT</a:t>
            </a:r>
          </a:p>
        </p:txBody>
      </p:sp>
      <p:sp>
        <p:nvSpPr>
          <p:cNvPr id="3" name="ZoneTexte 2">
            <a:extLst>
              <a:ext uri="{FF2B5EF4-FFF2-40B4-BE49-F238E27FC236}">
                <a16:creationId xmlns:a16="http://schemas.microsoft.com/office/drawing/2014/main" id="{67C8EBA8-CE29-E4B6-8C87-796C257C8EA2}"/>
              </a:ext>
            </a:extLst>
          </p:cNvPr>
          <p:cNvSpPr txBox="1"/>
          <p:nvPr/>
        </p:nvSpPr>
        <p:spPr>
          <a:xfrm>
            <a:off x="2324101" y="1521418"/>
            <a:ext cx="2190750" cy="726483"/>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SECTOR </a:t>
            </a:r>
          </a:p>
        </p:txBody>
      </p:sp>
      <p:sp>
        <p:nvSpPr>
          <p:cNvPr id="4" name="ZoneTexte 3">
            <a:extLst>
              <a:ext uri="{FF2B5EF4-FFF2-40B4-BE49-F238E27FC236}">
                <a16:creationId xmlns:a16="http://schemas.microsoft.com/office/drawing/2014/main" id="{1330C6E0-0358-6D29-C0DE-A2E884785FB8}"/>
              </a:ext>
            </a:extLst>
          </p:cNvPr>
          <p:cNvSpPr txBox="1"/>
          <p:nvPr/>
        </p:nvSpPr>
        <p:spPr>
          <a:xfrm>
            <a:off x="2324101" y="2493171"/>
            <a:ext cx="2190750" cy="72648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PROCESS</a:t>
            </a:r>
          </a:p>
        </p:txBody>
      </p:sp>
      <p:sp>
        <p:nvSpPr>
          <p:cNvPr id="5" name="ZoneTexte 4">
            <a:extLst>
              <a:ext uri="{FF2B5EF4-FFF2-40B4-BE49-F238E27FC236}">
                <a16:creationId xmlns:a16="http://schemas.microsoft.com/office/drawing/2014/main" id="{43D57D1F-F4D8-B8AB-9446-18B8459E1CBF}"/>
              </a:ext>
            </a:extLst>
          </p:cNvPr>
          <p:cNvSpPr txBox="1"/>
          <p:nvPr/>
        </p:nvSpPr>
        <p:spPr>
          <a:xfrm>
            <a:off x="2324101" y="3556094"/>
            <a:ext cx="2190750" cy="2206531"/>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p:txBody>
      </p:sp>
      <p:sp>
        <p:nvSpPr>
          <p:cNvPr id="6" name="ZoneTexte 5">
            <a:extLst>
              <a:ext uri="{FF2B5EF4-FFF2-40B4-BE49-F238E27FC236}">
                <a16:creationId xmlns:a16="http://schemas.microsoft.com/office/drawing/2014/main" id="{07EBC6E4-4414-919A-568D-06466F658A56}"/>
              </a:ext>
            </a:extLst>
          </p:cNvPr>
          <p:cNvSpPr txBox="1"/>
          <p:nvPr/>
        </p:nvSpPr>
        <p:spPr>
          <a:xfrm>
            <a:off x="4743451" y="3556093"/>
            <a:ext cx="7058024" cy="2815831"/>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L&amp;G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trades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assets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with</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 value </a:t>
            </a:r>
            <a:r>
              <a:rPr lang="fr-FR" b="1" kern="100" dirty="0">
                <a:latin typeface="Calibri" panose="020F0502020204030204" pitchFamily="34" charset="0"/>
                <a:ea typeface="Calibri" panose="020F0502020204030204" pitchFamily="34" charset="0"/>
                <a:cs typeface="Times New Roman" panose="02020603050405020304" pitchFamily="18" charset="0"/>
              </a:rPr>
              <a:t>o</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ver £6tn of assets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each</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year</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High </a:t>
            </a:r>
            <a:r>
              <a:rPr lang="fr-FR" b="1" kern="100" dirty="0" err="1">
                <a:latin typeface="Calibri" panose="020F0502020204030204" pitchFamily="34" charset="0"/>
                <a:ea typeface="Calibri" panose="020F0502020204030204" pitchFamily="34" charset="0"/>
                <a:cs typeface="Times New Roman" panose="02020603050405020304" pitchFamily="18" charset="0"/>
              </a:rPr>
              <a:t>materiality</a:t>
            </a:r>
            <a:r>
              <a:rPr lang="fr-FR" b="1" kern="100" dirty="0">
                <a:latin typeface="Calibri" panose="020F0502020204030204" pitchFamily="34" charset="0"/>
                <a:ea typeface="Calibri" panose="020F0502020204030204" pitchFamily="34" charset="0"/>
                <a:cs typeface="Times New Roman" panose="02020603050405020304" pitchFamily="18" charset="0"/>
              </a:rPr>
              <a:t> = high </a:t>
            </a:r>
            <a:r>
              <a:rPr lang="fr-FR" b="1" kern="100" dirty="0" err="1">
                <a:latin typeface="Calibri" panose="020F0502020204030204" pitchFamily="34" charset="0"/>
                <a:ea typeface="Calibri" panose="020F0502020204030204" pitchFamily="34" charset="0"/>
                <a:cs typeface="Times New Roman" panose="02020603050405020304" pitchFamily="18" charset="0"/>
              </a:rPr>
              <a:t>risk</a:t>
            </a:r>
            <a:r>
              <a:rPr lang="fr-FR" b="1" kern="100" dirty="0">
                <a:latin typeface="Calibri" panose="020F0502020204030204" pitchFamily="34" charset="0"/>
                <a:ea typeface="Calibri" panose="020F0502020204030204" pitchFamily="34" charset="0"/>
                <a:cs typeface="Times New Roman" panose="02020603050405020304" pitchFamily="18" charset="0"/>
              </a:rPr>
              <a:t> score</a:t>
            </a:r>
          </a:p>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Anomaly</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detection</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vs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fraud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detection</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Trading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is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complex</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process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so</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we</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used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unsupervised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ML – i</a:t>
            </a:r>
            <a:r>
              <a:rPr lang="fr-FR" b="1" kern="100" dirty="0">
                <a:latin typeface="Calibri" panose="020F0502020204030204" pitchFamily="34" charset="0"/>
                <a:ea typeface="Calibri" panose="020F0502020204030204" pitchFamily="34" charset="0"/>
                <a:cs typeface="Times New Roman" panose="02020603050405020304" pitchFamily="18" charset="0"/>
              </a:rPr>
              <a:t>.e. </a:t>
            </a:r>
            <a:r>
              <a:rPr lang="fr-FR" b="1" kern="100" dirty="0" err="1">
                <a:latin typeface="Calibri" panose="020F0502020204030204" pitchFamily="34" charset="0"/>
                <a:ea typeface="Calibri" panose="020F0502020204030204" pitchFamily="34" charset="0"/>
                <a:cs typeface="Times New Roman" panose="02020603050405020304" pitchFamily="18" charset="0"/>
              </a:rPr>
              <a:t>we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didn’t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here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is</a:t>
            </a:r>
            <a:r>
              <a:rPr lang="fr-FR" b="1" kern="100" dirty="0">
                <a:latin typeface="Calibri" panose="020F0502020204030204" pitchFamily="34" charset="0"/>
                <a:ea typeface="Calibri" panose="020F0502020204030204" pitchFamily="34" charset="0"/>
                <a:cs typeface="Times New Roman" panose="02020603050405020304" pitchFamily="18" charset="0"/>
              </a:rPr>
              <a:t> an </a:t>
            </a:r>
            <a:r>
              <a:rPr lang="fr-FR" b="1" kern="100" dirty="0" err="1">
                <a:latin typeface="Calibri" panose="020F0502020204030204" pitchFamily="34" charset="0"/>
                <a:ea typeface="Calibri" panose="020F0502020204030204" pitchFamily="34" charset="0"/>
                <a:cs typeface="Times New Roman" panose="02020603050405020304" pitchFamily="18" charset="0"/>
              </a:rPr>
              <a:t>example</a:t>
            </a:r>
            <a:r>
              <a:rPr lang="fr-FR" b="1" kern="100" dirty="0">
                <a:latin typeface="Calibri" panose="020F0502020204030204" pitchFamily="34" charset="0"/>
                <a:ea typeface="Calibri" panose="020F0502020204030204" pitchFamily="34" charset="0"/>
                <a:cs typeface="Times New Roman" panose="02020603050405020304" pitchFamily="18" charset="0"/>
              </a:rPr>
              <a:t> of </a:t>
            </a:r>
            <a:r>
              <a:rPr lang="fr-FR" b="1" kern="100" dirty="0" err="1">
                <a:latin typeface="Calibri" panose="020F0502020204030204" pitchFamily="34" charset="0"/>
                <a:ea typeface="Calibri" panose="020F0502020204030204" pitchFamily="34" charset="0"/>
                <a:cs typeface="Times New Roman" panose="02020603050405020304" pitchFamily="18" charset="0"/>
              </a:rPr>
              <a:t>fraud</a:t>
            </a:r>
            <a:r>
              <a:rPr lang="fr-FR" b="1" kern="100" dirty="0">
                <a:latin typeface="Calibri" panose="020F0502020204030204" pitchFamily="34" charset="0"/>
                <a:ea typeface="Calibri" panose="020F0502020204030204" pitchFamily="34" charset="0"/>
                <a:cs typeface="Times New Roman" panose="02020603050405020304" pitchFamily="18" charset="0"/>
              </a:rPr>
              <a:t>, look for </a:t>
            </a:r>
            <a:r>
              <a:rPr lang="fr-FR" b="1" kern="100" dirty="0" err="1">
                <a:latin typeface="Calibri" panose="020F0502020204030204" pitchFamily="34" charset="0"/>
                <a:ea typeface="Calibri" panose="020F0502020204030204" pitchFamily="34" charset="0"/>
                <a:cs typeface="Times New Roman" panose="02020603050405020304" pitchFamily="18" charset="0"/>
              </a:rPr>
              <a:t>this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Instead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used</a:t>
            </a:r>
            <a:r>
              <a:rPr lang="fr-FR" b="1" kern="100" dirty="0">
                <a:latin typeface="Calibri" panose="020F0502020204030204" pitchFamily="34" charset="0"/>
                <a:ea typeface="Calibri" panose="020F0502020204030204" pitchFamily="34" charset="0"/>
                <a:cs typeface="Times New Roman" panose="02020603050405020304" pitchFamily="18" charset="0"/>
              </a:rPr>
              <a:t> 2x </a:t>
            </a:r>
            <a:r>
              <a:rPr lang="fr-FR" b="1" kern="100" dirty="0" err="1">
                <a:latin typeface="Calibri" panose="020F0502020204030204" pitchFamily="34" charset="0"/>
                <a:ea typeface="Calibri" panose="020F0502020204030204" pitchFamily="34" charset="0"/>
                <a:cs typeface="Times New Roman" panose="02020603050405020304" pitchFamily="18" charset="0"/>
              </a:rPr>
              <a:t>mathermatical</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models</a:t>
            </a:r>
            <a:r>
              <a:rPr lang="fr-FR" b="1" kern="100" dirty="0">
                <a:latin typeface="Calibri" panose="020F0502020204030204" pitchFamily="34" charset="0"/>
                <a:ea typeface="Calibri" panose="020F0502020204030204" pitchFamily="34" charset="0"/>
                <a:cs typeface="Times New Roman" panose="02020603050405020304" pitchFamily="18" charset="0"/>
              </a:rPr>
              <a:t> to </a:t>
            </a:r>
            <a:r>
              <a:rPr lang="fr-FR" b="1" kern="100" dirty="0" err="1">
                <a:latin typeface="Calibri" panose="020F0502020204030204" pitchFamily="34" charset="0"/>
                <a:ea typeface="Calibri" panose="020F0502020204030204" pitchFamily="34" charset="0"/>
                <a:cs typeface="Times New Roman" panose="02020603050405020304" pitchFamily="18" charset="0"/>
              </a:rPr>
              <a:t>identify</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what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was</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en-GB" b="1" kern="100" dirty="0">
                <a:latin typeface="Calibri" panose="020F0502020204030204" pitchFamily="34" charset="0"/>
                <a:ea typeface="Calibri" panose="020F0502020204030204" pitchFamily="34" charset="0"/>
                <a:cs typeface="Times New Roman" panose="02020603050405020304" pitchFamily="18" charset="0"/>
              </a:rPr>
              <a:t>anomalous’</a:t>
            </a:r>
            <a:r>
              <a:rPr lang="fr-FR" b="1" kern="100" dirty="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This </a:t>
            </a:r>
            <a:r>
              <a:rPr lang="fr-FR" b="1" kern="100" dirty="0" err="1">
                <a:latin typeface="Calibri" panose="020F0502020204030204" pitchFamily="34" charset="0"/>
                <a:ea typeface="Calibri" panose="020F0502020204030204" pitchFamily="34" charset="0"/>
                <a:cs typeface="Times New Roman" panose="02020603050405020304" pitchFamily="18" charset="0"/>
              </a:rPr>
              <a:t>provided</a:t>
            </a:r>
            <a:r>
              <a:rPr lang="fr-FR" b="1" kern="100" dirty="0">
                <a:latin typeface="Calibri" panose="020F0502020204030204" pitchFamily="34" charset="0"/>
                <a:ea typeface="Calibri" panose="020F0502020204030204" pitchFamily="34" charset="0"/>
                <a:cs typeface="Times New Roman" panose="02020603050405020304" pitchFamily="18" charset="0"/>
              </a:rPr>
              <a:t> a ‘Data </a:t>
            </a:r>
            <a:r>
              <a:rPr lang="fr-FR" b="1" kern="100" dirty="0" err="1">
                <a:latin typeface="Calibri" panose="020F0502020204030204" pitchFamily="34" charset="0"/>
                <a:ea typeface="Calibri" panose="020F0502020204030204" pitchFamily="34" charset="0"/>
                <a:cs typeface="Times New Roman" panose="02020603050405020304" pitchFamily="18" charset="0"/>
              </a:rPr>
              <a:t>driven</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sample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that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grouped</a:t>
            </a:r>
            <a:r>
              <a:rPr lang="fr-FR" b="1" kern="100" dirty="0">
                <a:latin typeface="Calibri" panose="020F0502020204030204" pitchFamily="34" charset="0"/>
                <a:ea typeface="Calibri" panose="020F0502020204030204" pitchFamily="34" charset="0"/>
                <a:cs typeface="Times New Roman" panose="02020603050405020304" pitchFamily="18" charset="0"/>
              </a:rPr>
              <a:t> by type.</a:t>
            </a:r>
          </a:p>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Auditors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then</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investigated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sampled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some</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from</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each</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group</a:t>
            </a:r>
          </a:p>
        </p:txBody>
      </p:sp>
      <p:sp>
        <p:nvSpPr>
          <p:cNvPr id="7" name="ZoneTexte 6">
            <a:extLst>
              <a:ext uri="{FF2B5EF4-FFF2-40B4-BE49-F238E27FC236}">
                <a16:creationId xmlns:a16="http://schemas.microsoft.com/office/drawing/2014/main" id="{F243610B-7F9E-B4FE-C0AE-4489E0076CD2}"/>
              </a:ext>
            </a:extLst>
          </p:cNvPr>
          <p:cNvSpPr txBox="1"/>
          <p:nvPr/>
        </p:nvSpPr>
        <p:spPr>
          <a:xfrm>
            <a:off x="4743451" y="1547610"/>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Financial Services</a:t>
            </a: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but the </a:t>
            </a:r>
            <a:r>
              <a:rPr lang="fr-FR" b="1" kern="100" dirty="0" err="1">
                <a:latin typeface="Calibri" panose="020F0502020204030204" pitchFamily="34" charset="0"/>
                <a:ea typeface="Calibri" panose="020F0502020204030204" pitchFamily="34" charset="0"/>
                <a:cs typeface="Times New Roman" panose="02020603050405020304" pitchFamily="18" charset="0"/>
              </a:rPr>
              <a:t>method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could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be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applied</a:t>
            </a:r>
            <a:r>
              <a:rPr lang="fr-FR" b="1" kern="100" dirty="0">
                <a:latin typeface="Calibri" panose="020F0502020204030204" pitchFamily="34" charset="0"/>
                <a:ea typeface="Calibri" panose="020F0502020204030204" pitchFamily="34" charset="0"/>
                <a:cs typeface="Times New Roman" panose="02020603050405020304" pitchFamily="18" charset="0"/>
              </a:rPr>
              <a:t> to </a:t>
            </a:r>
            <a:r>
              <a:rPr lang="fr-FR" b="1" kern="100" dirty="0" err="1">
                <a:latin typeface="Calibri" panose="020F0502020204030204" pitchFamily="34" charset="0"/>
                <a:ea typeface="Calibri" panose="020F0502020204030204" pitchFamily="34" charset="0"/>
                <a:cs typeface="Times New Roman" panose="02020603050405020304" pitchFamily="18" charset="0"/>
              </a:rPr>
              <a:t>any</a:t>
            </a:r>
            <a:r>
              <a:rPr lang="fr-FR" b="1" kern="100" dirty="0">
                <a:latin typeface="Calibri" panose="020F0502020204030204" pitchFamily="34" charset="0"/>
                <a:ea typeface="Calibri" panose="020F0502020204030204" pitchFamily="34" charset="0"/>
                <a:cs typeface="Times New Roman" panose="02020603050405020304" pitchFamily="18" charset="0"/>
              </a:rPr>
              <a:t> large-</a:t>
            </a:r>
            <a:r>
              <a:rPr lang="fr-FR" b="1" kern="100" dirty="0" err="1">
                <a:latin typeface="Calibri" panose="020F0502020204030204" pitchFamily="34" charset="0"/>
                <a:ea typeface="Calibri" panose="020F0502020204030204" pitchFamily="34" charset="0"/>
                <a:cs typeface="Times New Roman" panose="02020603050405020304" pitchFamily="18" charset="0"/>
              </a:rPr>
              <a:t>scale</a:t>
            </a:r>
            <a:r>
              <a:rPr lang="fr-FR" b="1" kern="100" dirty="0">
                <a:latin typeface="Calibri" panose="020F0502020204030204" pitchFamily="34" charset="0"/>
                <a:ea typeface="Calibri" panose="020F0502020204030204" pitchFamily="34" charset="0"/>
                <a:cs typeface="Times New Roman" panose="02020603050405020304" pitchFamily="18" charset="0"/>
              </a:rPr>
              <a:t> transactions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076D89F2-D13F-1F4A-965B-C33F67117699}"/>
              </a:ext>
            </a:extLst>
          </p:cNvPr>
          <p:cNvSpPr txBox="1"/>
          <p:nvPr/>
        </p:nvSpPr>
        <p:spPr>
          <a:xfrm>
            <a:off x="4743451" y="2493171"/>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Investment Management</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675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98A7628-4192-1D08-6D42-24C9B11AFE1F}"/>
              </a:ext>
            </a:extLst>
          </p:cNvPr>
          <p:cNvSpPr txBox="1"/>
          <p:nvPr/>
        </p:nvSpPr>
        <p:spPr>
          <a:xfrm>
            <a:off x="2324100" y="616543"/>
            <a:ext cx="9867900" cy="375552"/>
          </a:xfrm>
          <a:prstGeom prst="rect">
            <a:avLst/>
          </a:prstGeom>
          <a:solidFill>
            <a:schemeClr val="accent2">
              <a:lumMod val="60000"/>
              <a:lumOff val="40000"/>
            </a:schemeClr>
          </a:solidFill>
        </p:spPr>
        <p:txBody>
          <a:bodyPr wrap="square">
            <a:sp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 AND DATA USED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57B7A4A-980F-59A5-3CA5-1E50E356F935}"/>
              </a:ext>
            </a:extLst>
          </p:cNvPr>
          <p:cNvSpPr txBox="1"/>
          <p:nvPr/>
        </p:nvSpPr>
        <p:spPr>
          <a:xfrm>
            <a:off x="2324101" y="1521418"/>
            <a:ext cx="2190750" cy="726483"/>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USED</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D112644F-9AC7-8B1B-39DF-552CCBF68FC4}"/>
              </a:ext>
            </a:extLst>
          </p:cNvPr>
          <p:cNvSpPr txBox="1"/>
          <p:nvPr/>
        </p:nvSpPr>
        <p:spPr>
          <a:xfrm>
            <a:off x="2324101" y="2887807"/>
            <a:ext cx="2190750" cy="726482"/>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DIFFICULTIES</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CHALLENGES</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1A3555C-C425-E3D8-AEEB-C8871BB6FEBC}"/>
              </a:ext>
            </a:extLst>
          </p:cNvPr>
          <p:cNvSpPr txBox="1"/>
          <p:nvPr/>
        </p:nvSpPr>
        <p:spPr>
          <a:xfrm>
            <a:off x="2324101" y="3950730"/>
            <a:ext cx="2190750" cy="2206531"/>
          </a:xfrm>
          <a:prstGeom prst="rect">
            <a:avLst/>
          </a:prstGeom>
          <a:solidFill>
            <a:schemeClr val="accent2">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DATA ANALYTICS </a:t>
            </a:r>
          </a:p>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METHODS</a:t>
            </a:r>
          </a:p>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DESCRIPTION </a:t>
            </a:r>
          </a:p>
        </p:txBody>
      </p:sp>
      <p:sp>
        <p:nvSpPr>
          <p:cNvPr id="6" name="ZoneTexte 5">
            <a:extLst>
              <a:ext uri="{FF2B5EF4-FFF2-40B4-BE49-F238E27FC236}">
                <a16:creationId xmlns:a16="http://schemas.microsoft.com/office/drawing/2014/main" id="{4425EAA8-DF10-1A97-4DF1-262199E9672A}"/>
              </a:ext>
            </a:extLst>
          </p:cNvPr>
          <p:cNvSpPr txBox="1"/>
          <p:nvPr/>
        </p:nvSpPr>
        <p:spPr>
          <a:xfrm>
            <a:off x="4743451" y="3950729"/>
            <a:ext cx="7058024" cy="2206531"/>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Calculated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some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tertiary</a:t>
            </a:r>
            <a:r>
              <a:rPr lang="fr-FR" b="1" kern="100" dirty="0">
                <a:latin typeface="Calibri" panose="020F0502020204030204" pitchFamily="34" charset="0"/>
                <a:ea typeface="Calibri" panose="020F0502020204030204" pitchFamily="34" charset="0"/>
                <a:cs typeface="Times New Roman" panose="02020603050405020304" pitchFamily="18" charset="0"/>
              </a:rPr>
              <a:t> data: </a:t>
            </a:r>
            <a:r>
              <a:rPr lang="fr-FR" b="1" kern="100" dirty="0" err="1">
                <a:latin typeface="Calibri" panose="020F0502020204030204" pitchFamily="34" charset="0"/>
                <a:ea typeface="Calibri" panose="020F0502020204030204" pitchFamily="34" charset="0"/>
                <a:cs typeface="Times New Roman" panose="02020603050405020304" pitchFamily="18" charset="0"/>
              </a:rPr>
              <a:t>average</a:t>
            </a:r>
            <a:r>
              <a:rPr lang="fr-FR" b="1" kern="100" dirty="0">
                <a:latin typeface="Calibri" panose="020F0502020204030204" pitchFamily="34" charset="0"/>
                <a:ea typeface="Calibri" panose="020F0502020204030204" pitchFamily="34" charset="0"/>
                <a:cs typeface="Times New Roman" panose="02020603050405020304" pitchFamily="18" charset="0"/>
              </a:rPr>
              <a:t> value of </a:t>
            </a:r>
            <a:r>
              <a:rPr lang="fr-FR" b="1" kern="100" dirty="0" err="1">
                <a:latin typeface="Calibri" panose="020F0502020204030204" pitchFamily="34" charset="0"/>
                <a:ea typeface="Calibri" panose="020F0502020204030204" pitchFamily="34" charset="0"/>
                <a:cs typeface="Times New Roman" panose="02020603050405020304" pitchFamily="18" charset="0"/>
              </a:rPr>
              <a:t>trade</a:t>
            </a:r>
            <a:r>
              <a:rPr lang="fr-FR" b="1" kern="100" dirty="0">
                <a:latin typeface="Calibri" panose="020F0502020204030204" pitchFamily="34" charset="0"/>
                <a:ea typeface="Calibri" panose="020F0502020204030204" pitchFamily="34" charset="0"/>
                <a:cs typeface="Times New Roman" panose="02020603050405020304" pitchFamily="18" charset="0"/>
              </a:rPr>
              <a:t> per trader, </a:t>
            </a: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2x large </a:t>
            </a:r>
            <a:r>
              <a:rPr lang="fr-FR" b="1" kern="100" dirty="0" err="1">
                <a:latin typeface="Calibri" panose="020F0502020204030204" pitchFamily="34" charset="0"/>
                <a:ea typeface="Calibri" panose="020F0502020204030204" pitchFamily="34" charset="0"/>
                <a:cs typeface="Times New Roman" panose="02020603050405020304" pitchFamily="18" charset="0"/>
              </a:rPr>
              <a:t>scale</a:t>
            </a:r>
            <a:r>
              <a:rPr lang="fr-FR" b="1" kern="100" dirty="0">
                <a:latin typeface="Calibri" panose="020F0502020204030204" pitchFamily="34" charset="0"/>
                <a:ea typeface="Calibri" panose="020F0502020204030204" pitchFamily="34" charset="0"/>
                <a:cs typeface="Times New Roman" panose="02020603050405020304" pitchFamily="18" charset="0"/>
              </a:rPr>
              <a:t> ML </a:t>
            </a:r>
            <a:r>
              <a:rPr lang="fr-FR" b="1" kern="100" dirty="0" err="1">
                <a:latin typeface="Calibri" panose="020F0502020204030204" pitchFamily="34" charset="0"/>
                <a:ea typeface="Calibri" panose="020F0502020204030204" pitchFamily="34" charset="0"/>
                <a:cs typeface="Times New Roman" panose="02020603050405020304" pitchFamily="18" charset="0"/>
              </a:rPr>
              <a:t>models</a:t>
            </a:r>
            <a:r>
              <a:rPr lang="fr-FR" b="1" kern="100" dirty="0">
                <a:latin typeface="Calibri" panose="020F0502020204030204" pitchFamily="34" charset="0"/>
                <a:ea typeface="Calibri" panose="020F0502020204030204" pitchFamily="34" charset="0"/>
                <a:cs typeface="Times New Roman" panose="02020603050405020304" pitchFamily="18" charset="0"/>
              </a:rPr>
              <a:t>: ‘isolation </a:t>
            </a:r>
            <a:r>
              <a:rPr lang="fr-FR" b="1" kern="100" dirty="0" err="1">
                <a:latin typeface="Calibri" panose="020F0502020204030204" pitchFamily="34" charset="0"/>
                <a:ea typeface="Calibri" panose="020F0502020204030204" pitchFamily="34" charset="0"/>
                <a:cs typeface="Times New Roman" panose="02020603050405020304" pitchFamily="18" charset="0"/>
              </a:rPr>
              <a:t>forest</a:t>
            </a:r>
            <a:r>
              <a:rPr lang="fr-FR" b="1" kern="100" dirty="0">
                <a:latin typeface="Calibri" panose="020F0502020204030204" pitchFamily="34" charset="0"/>
                <a:ea typeface="Calibri" panose="020F0502020204030204" pitchFamily="34" charset="0"/>
                <a:cs typeface="Times New Roman" panose="02020603050405020304" pitchFamily="18" charset="0"/>
              </a:rPr>
              <a:t>’ and ‘</a:t>
            </a:r>
            <a:r>
              <a:rPr lang="fr-FR" b="1" kern="100" dirty="0" err="1">
                <a:latin typeface="Calibri" panose="020F0502020204030204" pitchFamily="34" charset="0"/>
                <a:ea typeface="Calibri" panose="020F0502020204030204" pitchFamily="34" charset="0"/>
                <a:cs typeface="Times New Roman" panose="02020603050405020304" pitchFamily="18" charset="0"/>
              </a:rPr>
              <a:t>autoencoder</a:t>
            </a:r>
            <a:r>
              <a:rPr lang="fr-FR" b="1" kern="100" dirty="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FBB5D3A7-0FCF-7B05-1628-1A0B1008C903}"/>
              </a:ext>
            </a:extLst>
          </p:cNvPr>
          <p:cNvSpPr txBox="1"/>
          <p:nvPr/>
        </p:nvSpPr>
        <p:spPr>
          <a:xfrm>
            <a:off x="4743451" y="1521418"/>
            <a:ext cx="7058024" cy="1164030"/>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600" b="1" kern="100" dirty="0">
                <a:latin typeface="Calibri" panose="020F0502020204030204" pitchFamily="34" charset="0"/>
                <a:ea typeface="Calibri" panose="020F0502020204030204" pitchFamily="34" charset="0"/>
                <a:cs typeface="Times New Roman" panose="02020603050405020304" pitchFamily="18" charset="0"/>
              </a:rPr>
              <a:t>1. 3 </a:t>
            </a:r>
            <a:r>
              <a:rPr lang="fr-FR" sz="1600" b="1" kern="100" dirty="0" err="1">
                <a:latin typeface="Calibri" panose="020F0502020204030204" pitchFamily="34" charset="0"/>
                <a:ea typeface="Calibri" panose="020F0502020204030204" pitchFamily="34" charset="0"/>
                <a:cs typeface="Times New Roman" panose="02020603050405020304" pitchFamily="18" charset="0"/>
              </a:rPr>
              <a:t>years</a:t>
            </a:r>
            <a:r>
              <a:rPr lang="fr-FR" sz="1600" b="1" kern="100" dirty="0">
                <a:latin typeface="Calibri" panose="020F0502020204030204" pitchFamily="34" charset="0"/>
                <a:ea typeface="Calibri" panose="020F0502020204030204" pitchFamily="34" charset="0"/>
                <a:cs typeface="Times New Roman" panose="02020603050405020304" pitchFamily="18" charset="0"/>
              </a:rPr>
              <a:t> of </a:t>
            </a:r>
            <a:r>
              <a:rPr lang="fr-FR" sz="1600" b="1" kern="100" dirty="0" err="1">
                <a:latin typeface="Calibri" panose="020F0502020204030204" pitchFamily="34" charset="0"/>
                <a:ea typeface="Calibri" panose="020F0502020204030204" pitchFamily="34" charset="0"/>
                <a:cs typeface="Times New Roman" panose="02020603050405020304" pitchFamily="18" charset="0"/>
              </a:rPr>
              <a:t>t</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rade</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data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from</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two</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of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our</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seven</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trading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systems</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(96% of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trades</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Trader/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trade</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desk/ time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stamps</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order</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details</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b="1" kern="100" dirty="0" err="1">
                <a:effectLst/>
                <a:latin typeface="Calibri" panose="020F0502020204030204" pitchFamily="34" charset="0"/>
                <a:ea typeface="Calibri" panose="020F0502020204030204" pitchFamily="34" charset="0"/>
                <a:cs typeface="Times New Roman" panose="02020603050405020304" pitchFamily="18" charset="0"/>
              </a:rPr>
              <a:t>trade</a:t>
            </a:r>
            <a:r>
              <a:rPr lang="fr-FR" sz="1600" b="1" kern="100" dirty="0">
                <a:effectLst/>
                <a:latin typeface="Calibri" panose="020F0502020204030204" pitchFamily="34" charset="0"/>
                <a:ea typeface="Calibri" panose="020F0502020204030204" pitchFamily="34" charset="0"/>
                <a:cs typeface="Times New Roman" panose="02020603050405020304" pitchFamily="18" charset="0"/>
              </a:rPr>
              <a:t> notes/ value etc.</a:t>
            </a:r>
          </a:p>
          <a:p>
            <a:pPr lvl="0">
              <a:lnSpc>
                <a:spcPct val="107000"/>
              </a:lnSpc>
              <a:spcAft>
                <a:spcPts val="800"/>
              </a:spcAft>
            </a:pPr>
            <a:r>
              <a:rPr lang="fr-FR" sz="1600" b="1" kern="100" dirty="0">
                <a:latin typeface="Calibri" panose="020F0502020204030204" pitchFamily="34" charset="0"/>
                <a:ea typeface="Calibri" panose="020F0502020204030204" pitchFamily="34" charset="0"/>
                <a:cs typeface="Times New Roman" panose="02020603050405020304" pitchFamily="18" charset="0"/>
              </a:rPr>
              <a:t>2. Staff data </a:t>
            </a:r>
            <a:r>
              <a:rPr lang="fr-FR" sz="1600" b="1" kern="100" dirty="0" err="1">
                <a:latin typeface="Calibri" panose="020F0502020204030204" pitchFamily="34" charset="0"/>
                <a:ea typeface="Calibri" panose="020F0502020204030204" pitchFamily="34" charset="0"/>
                <a:cs typeface="Times New Roman" panose="02020603050405020304" pitchFamily="18" charset="0"/>
              </a:rPr>
              <a:t>from</a:t>
            </a:r>
            <a:r>
              <a:rPr lang="fr-FR" sz="1600" b="1" kern="100" dirty="0">
                <a:latin typeface="Calibri" panose="020F0502020204030204" pitchFamily="34" charset="0"/>
                <a:ea typeface="Calibri" panose="020F0502020204030204" pitchFamily="34" charset="0"/>
                <a:cs typeface="Times New Roman" panose="02020603050405020304" pitchFamily="18" charset="0"/>
              </a:rPr>
              <a:t> </a:t>
            </a:r>
            <a:r>
              <a:rPr lang="fr-FR" sz="1600" b="1" kern="100" dirty="0" err="1">
                <a:latin typeface="Calibri" panose="020F0502020204030204" pitchFamily="34" charset="0"/>
                <a:ea typeface="Calibri" panose="020F0502020204030204" pitchFamily="34" charset="0"/>
                <a:cs typeface="Times New Roman" panose="02020603050405020304" pitchFamily="18" charset="0"/>
              </a:rPr>
              <a:t>our</a:t>
            </a:r>
            <a:r>
              <a:rPr lang="fr-FR" sz="1600" b="1" kern="100" dirty="0">
                <a:latin typeface="Calibri" panose="020F0502020204030204" pitchFamily="34" charset="0"/>
                <a:ea typeface="Calibri" panose="020F0502020204030204" pitchFamily="34" charset="0"/>
                <a:cs typeface="Times New Roman" panose="02020603050405020304" pitchFamily="18" charset="0"/>
              </a:rPr>
              <a:t> HR </a:t>
            </a:r>
            <a:r>
              <a:rPr lang="fr-FR" sz="1600" b="1" kern="100" dirty="0" err="1">
                <a:latin typeface="Calibri" panose="020F0502020204030204" pitchFamily="34" charset="0"/>
                <a:ea typeface="Calibri" panose="020F0502020204030204" pitchFamily="34" charset="0"/>
                <a:cs typeface="Times New Roman" panose="02020603050405020304" pitchFamily="18" charset="0"/>
              </a:rPr>
              <a:t>database</a:t>
            </a:r>
            <a:r>
              <a:rPr lang="fr-FR" sz="1600" b="1" kern="100" dirty="0">
                <a:latin typeface="Calibri" panose="020F0502020204030204" pitchFamily="34" charset="0"/>
                <a:ea typeface="Calibri" panose="020F0502020204030204" pitchFamily="34" charset="0"/>
                <a:cs typeface="Times New Roman" panose="02020603050405020304" pitchFamily="18" charset="0"/>
              </a:rPr>
              <a:t>: trader grade &amp; location, direct reports etc.</a:t>
            </a:r>
            <a:endParaRPr lang="fr-FR" sz="1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8D6BA8F7-26D5-1C06-EA9B-017816A7D648}"/>
              </a:ext>
            </a:extLst>
          </p:cNvPr>
          <p:cNvSpPr txBox="1"/>
          <p:nvPr/>
        </p:nvSpPr>
        <p:spPr>
          <a:xfrm>
            <a:off x="4743451" y="2887806"/>
            <a:ext cx="7058024" cy="726483"/>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Volume of data – millions of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trades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Time (3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months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Not </a:t>
            </a:r>
            <a:r>
              <a:rPr lang="fr-FR" b="1" kern="100" dirty="0" err="1">
                <a:latin typeface="Calibri" panose="020F0502020204030204" pitchFamily="34" charset="0"/>
                <a:ea typeface="Calibri" panose="020F0502020204030204" pitchFamily="34" charset="0"/>
                <a:cs typeface="Times New Roman" panose="02020603050405020304" pitchFamily="18" charset="0"/>
              </a:rPr>
              <a:t>knowing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what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were</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looking</a:t>
            </a:r>
            <a:r>
              <a:rPr lang="fr-FR" b="1" kern="100" dirty="0">
                <a:latin typeface="Calibri" panose="020F0502020204030204" pitchFamily="34" charset="0"/>
                <a:ea typeface="Calibri" panose="020F0502020204030204" pitchFamily="34" charset="0"/>
                <a:cs typeface="Times New Roman" panose="02020603050405020304" pitchFamily="18" charset="0"/>
              </a:rPr>
              <a:t> for	business </a:t>
            </a:r>
            <a:r>
              <a:rPr lang="fr-FR" b="1" kern="100" dirty="0" err="1">
                <a:latin typeface="Calibri" panose="020F0502020204030204" pitchFamily="34" charset="0"/>
                <a:ea typeface="Calibri" panose="020F0502020204030204" pitchFamily="34" charset="0"/>
                <a:cs typeface="Times New Roman" panose="02020603050405020304" pitchFamily="18" charset="0"/>
              </a:rPr>
              <a:t>knowledge</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9476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EC8CFC-9285-437A-9E8B-7A3DB8A5CCEA}"/>
              </a:ext>
            </a:extLst>
          </p:cNvPr>
          <p:cNvPicPr>
            <a:picLocks noChangeAspect="1"/>
          </p:cNvPicPr>
          <p:nvPr/>
        </p:nvPicPr>
        <p:blipFill>
          <a:blip r:embed="rId2"/>
          <a:stretch>
            <a:fillRect/>
          </a:stretch>
        </p:blipFill>
        <p:spPr>
          <a:xfrm>
            <a:off x="2389745" y="1126155"/>
            <a:ext cx="9600123" cy="4937782"/>
          </a:xfrm>
          <a:prstGeom prst="rect">
            <a:avLst/>
          </a:prstGeom>
        </p:spPr>
      </p:pic>
    </p:spTree>
    <p:extLst>
      <p:ext uri="{BB962C8B-B14F-4D97-AF65-F5344CB8AC3E}">
        <p14:creationId xmlns:p14="http://schemas.microsoft.com/office/powerpoint/2010/main" val="233611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E1AED4-1750-4982-82D6-61F621C290C0}"/>
              </a:ext>
            </a:extLst>
          </p:cNvPr>
          <p:cNvPicPr>
            <a:picLocks noChangeAspect="1"/>
          </p:cNvPicPr>
          <p:nvPr/>
        </p:nvPicPr>
        <p:blipFill>
          <a:blip r:embed="rId2"/>
          <a:stretch>
            <a:fillRect/>
          </a:stretch>
        </p:blipFill>
        <p:spPr>
          <a:xfrm>
            <a:off x="2448171" y="991402"/>
            <a:ext cx="9551323" cy="5248129"/>
          </a:xfrm>
          <a:prstGeom prst="rect">
            <a:avLst/>
          </a:prstGeom>
        </p:spPr>
      </p:pic>
    </p:spTree>
    <p:extLst>
      <p:ext uri="{BB962C8B-B14F-4D97-AF65-F5344CB8AC3E}">
        <p14:creationId xmlns:p14="http://schemas.microsoft.com/office/powerpoint/2010/main" val="3367967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DAD8245-E9FD-47D3-B51C-F404B5DCD03C}"/>
              </a:ext>
            </a:extLst>
          </p:cNvPr>
          <p:cNvPicPr>
            <a:picLocks noChangeAspect="1"/>
          </p:cNvPicPr>
          <p:nvPr/>
        </p:nvPicPr>
        <p:blipFill>
          <a:blip r:embed="rId2"/>
          <a:stretch>
            <a:fillRect/>
          </a:stretch>
        </p:blipFill>
        <p:spPr>
          <a:xfrm>
            <a:off x="2541069" y="1941647"/>
            <a:ext cx="8739739" cy="3978140"/>
          </a:xfrm>
          <a:prstGeom prst="rect">
            <a:avLst/>
          </a:prstGeom>
        </p:spPr>
      </p:pic>
      <p:sp>
        <p:nvSpPr>
          <p:cNvPr id="4" name="TextBox 3">
            <a:extLst>
              <a:ext uri="{FF2B5EF4-FFF2-40B4-BE49-F238E27FC236}">
                <a16:creationId xmlns:a16="http://schemas.microsoft.com/office/drawing/2014/main" id="{04A66C65-1668-42C4-8200-7B5A86892379}"/>
              </a:ext>
            </a:extLst>
          </p:cNvPr>
          <p:cNvSpPr txBox="1"/>
          <p:nvPr/>
        </p:nvSpPr>
        <p:spPr>
          <a:xfrm>
            <a:off x="2541069" y="587141"/>
            <a:ext cx="8171848" cy="1200329"/>
          </a:xfrm>
          <a:prstGeom prst="rect">
            <a:avLst/>
          </a:prstGeom>
          <a:noFill/>
        </p:spPr>
        <p:txBody>
          <a:bodyPr wrap="square" rtlCol="0">
            <a:spAutoFit/>
          </a:bodyPr>
          <a:lstStyle/>
          <a:p>
            <a:r>
              <a:rPr lang="en-GB" dirty="0"/>
              <a:t>Really important: we did not find any fraud</a:t>
            </a:r>
          </a:p>
          <a:p>
            <a:endParaRPr lang="en-GB" dirty="0"/>
          </a:p>
          <a:p>
            <a:r>
              <a:rPr lang="en-GB" dirty="0"/>
              <a:t>What we did find were different categories of anomaly: unusually large trades for a trader, assets with dramatic value changes, sequencing errors, slow trades etc.</a:t>
            </a:r>
          </a:p>
        </p:txBody>
      </p:sp>
    </p:spTree>
    <p:extLst>
      <p:ext uri="{BB962C8B-B14F-4D97-AF65-F5344CB8AC3E}">
        <p14:creationId xmlns:p14="http://schemas.microsoft.com/office/powerpoint/2010/main" val="3386858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6B93F9-F646-40D0-B006-B76CE8A881F7}"/>
              </a:ext>
            </a:extLst>
          </p:cNvPr>
          <p:cNvPicPr>
            <a:picLocks noChangeAspect="1"/>
          </p:cNvPicPr>
          <p:nvPr/>
        </p:nvPicPr>
        <p:blipFill>
          <a:blip r:embed="rId2"/>
          <a:stretch>
            <a:fillRect/>
          </a:stretch>
        </p:blipFill>
        <p:spPr>
          <a:xfrm>
            <a:off x="2682329" y="1145403"/>
            <a:ext cx="9038031" cy="5004583"/>
          </a:xfrm>
          <a:prstGeom prst="rect">
            <a:avLst/>
          </a:prstGeom>
        </p:spPr>
      </p:pic>
    </p:spTree>
    <p:extLst>
      <p:ext uri="{BB962C8B-B14F-4D97-AF65-F5344CB8AC3E}">
        <p14:creationId xmlns:p14="http://schemas.microsoft.com/office/powerpoint/2010/main" val="352348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FC370D9-5510-1065-1852-343A431ACEBA}"/>
              </a:ext>
            </a:extLst>
          </p:cNvPr>
          <p:cNvSpPr txBox="1"/>
          <p:nvPr/>
        </p:nvSpPr>
        <p:spPr>
          <a:xfrm>
            <a:off x="3638550" y="1977123"/>
            <a:ext cx="6096000" cy="2902846"/>
          </a:xfrm>
          <a:prstGeom prst="rect">
            <a:avLst/>
          </a:prstGeom>
          <a:noFill/>
        </p:spPr>
        <p:txBody>
          <a:bodyPr wrap="square">
            <a:spAutoFit/>
          </a:bodyPr>
          <a:lstStyle/>
          <a:p>
            <a:pPr lvl="0" algn="ctr">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Introduction</a:t>
            </a:r>
          </a:p>
          <a:p>
            <a:pPr lvl="0" algn="ctr">
              <a:lnSpc>
                <a:spcPct val="107000"/>
              </a:lnSpc>
              <a:spcAft>
                <a:spcPts val="800"/>
              </a:spcAft>
            </a:pPr>
            <a:endParaRPr lang="fr-FR" sz="4000" b="1" kern="100" dirty="0">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Emmanuel PASCAL, </a:t>
            </a:r>
            <a:r>
              <a:rPr lang="fr-FR" sz="4000" b="1" kern="100" dirty="0" err="1">
                <a:latin typeface="Calibri" panose="020F0502020204030204" pitchFamily="34" charset="0"/>
                <a:ea typeface="Calibri" panose="020F0502020204030204" pitchFamily="34" charset="0"/>
                <a:cs typeface="Times New Roman" panose="02020603050405020304" pitchFamily="18" charset="0"/>
              </a:rPr>
              <a:t>F</a:t>
            </a:r>
            <a:r>
              <a:rPr lang="fr-FR" sz="4000" b="1" kern="100" dirty="0" err="1">
                <a:effectLst/>
                <a:latin typeface="Calibri" panose="020F0502020204030204" pitchFamily="34" charset="0"/>
                <a:ea typeface="Calibri" panose="020F0502020204030204" pitchFamily="34" charset="0"/>
                <a:cs typeface="Times New Roman" panose="02020603050405020304" pitchFamily="18" charset="0"/>
              </a:rPr>
              <a:t>ounder</a:t>
            </a: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 CONDOR STRIKE </a:t>
            </a:r>
            <a:r>
              <a:rPr lang="fr-FR" sz="40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36405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0C0773-2462-BA25-D56F-1657C3E1F3C6}"/>
              </a:ext>
            </a:extLst>
          </p:cNvPr>
          <p:cNvSpPr txBox="1"/>
          <p:nvPr/>
        </p:nvSpPr>
        <p:spPr>
          <a:xfrm>
            <a:off x="2324100" y="616543"/>
            <a:ext cx="9867900" cy="375552"/>
          </a:xfrm>
          <a:prstGeom prst="rect">
            <a:avLst/>
          </a:prstGeom>
          <a:solidFill>
            <a:schemeClr val="accent6">
              <a:lumMod val="60000"/>
              <a:lumOff val="40000"/>
            </a:schemeClr>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CASE CONCLUSION</a:t>
            </a:r>
          </a:p>
        </p:txBody>
      </p:sp>
      <p:sp>
        <p:nvSpPr>
          <p:cNvPr id="3" name="ZoneTexte 2">
            <a:extLst>
              <a:ext uri="{FF2B5EF4-FFF2-40B4-BE49-F238E27FC236}">
                <a16:creationId xmlns:a16="http://schemas.microsoft.com/office/drawing/2014/main" id="{2CE6F031-DD75-52BB-7BD9-A1B11C7CE2BB}"/>
              </a:ext>
            </a:extLst>
          </p:cNvPr>
          <p:cNvSpPr txBox="1"/>
          <p:nvPr/>
        </p:nvSpPr>
        <p:spPr>
          <a:xfrm>
            <a:off x="2324101" y="1521418"/>
            <a:ext cx="2190750" cy="2421932"/>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ZoneTexte 3">
            <a:extLst>
              <a:ext uri="{FF2B5EF4-FFF2-40B4-BE49-F238E27FC236}">
                <a16:creationId xmlns:a16="http://schemas.microsoft.com/office/drawing/2014/main" id="{B50168F9-B96A-B2DD-7A37-358499B09A21}"/>
              </a:ext>
            </a:extLst>
          </p:cNvPr>
          <p:cNvSpPr txBox="1"/>
          <p:nvPr/>
        </p:nvSpPr>
        <p:spPr>
          <a:xfrm>
            <a:off x="2324101" y="4369595"/>
            <a:ext cx="2190750" cy="2116927"/>
          </a:xfrm>
          <a:prstGeom prst="rect">
            <a:avLst/>
          </a:prstGeom>
          <a:solidFill>
            <a:schemeClr val="accent1">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
        <p:nvSpPr>
          <p:cNvPr id="5" name="ZoneTexte 4">
            <a:extLst>
              <a:ext uri="{FF2B5EF4-FFF2-40B4-BE49-F238E27FC236}">
                <a16:creationId xmlns:a16="http://schemas.microsoft.com/office/drawing/2014/main" id="{195B744A-1C8A-67D9-94A1-D6396F66B27B}"/>
              </a:ext>
            </a:extLst>
          </p:cNvPr>
          <p:cNvSpPr txBox="1"/>
          <p:nvPr/>
        </p:nvSpPr>
        <p:spPr>
          <a:xfrm>
            <a:off x="4743451" y="1521418"/>
            <a:ext cx="7058024" cy="2421932"/>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No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fraud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but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plenty</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of ‘anomalies’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mathematically</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speaking</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Enabled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Audit to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recommend</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the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strengthening</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of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controls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around</a:t>
            </a:r>
            <a:r>
              <a:rPr lang="fr-FR" b="1" kern="100" dirty="0">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Segregation</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of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duties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controls</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b="1" kern="100" dirty="0" err="1">
                <a:latin typeface="Calibri" panose="020F0502020204030204" pitchFamily="34" charset="0"/>
                <a:ea typeface="Calibri" panose="020F0502020204030204" pitchFamily="34" charset="0"/>
                <a:cs typeface="Times New Roman" panose="02020603050405020304" pitchFamily="18" charset="0"/>
              </a:rPr>
              <a:t>Fall-back</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procedures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for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when</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staff are off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sick</a:t>
            </a:r>
            <a:endParaRPr lang="fr-FR" b="1" kern="1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Validation on exchange rates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currency</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 name="ZoneTexte 5">
            <a:extLst>
              <a:ext uri="{FF2B5EF4-FFF2-40B4-BE49-F238E27FC236}">
                <a16:creationId xmlns:a16="http://schemas.microsoft.com/office/drawing/2014/main" id="{F243B388-F0E1-09DB-B232-B57A2704B0E3}"/>
              </a:ext>
            </a:extLst>
          </p:cNvPr>
          <p:cNvSpPr txBox="1"/>
          <p:nvPr/>
        </p:nvSpPr>
        <p:spPr>
          <a:xfrm>
            <a:off x="4743451" y="4369595"/>
            <a:ext cx="7058024" cy="2116930"/>
          </a:xfrm>
          <a:prstGeom prst="rect">
            <a:avLst/>
          </a:prstGeom>
          <a:solidFill>
            <a:schemeClr val="bg1"/>
          </a:solidFill>
          <a:ln>
            <a:solidFill>
              <a:schemeClr val="tx1"/>
            </a:solidFill>
          </a:ln>
        </p:spPr>
        <p:txBody>
          <a:bodyPr wrap="square">
            <a:noAutofit/>
          </a:bodyPr>
          <a:lstStyle/>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Audit </a:t>
            </a:r>
            <a:r>
              <a:rPr lang="fr-FR" b="1" kern="100" dirty="0" err="1">
                <a:latin typeface="Calibri" panose="020F0502020204030204" pitchFamily="34" charset="0"/>
                <a:ea typeface="Calibri" panose="020F0502020204030204" pitchFamily="34" charset="0"/>
                <a:cs typeface="Times New Roman" panose="02020603050405020304" pitchFamily="18" charset="0"/>
              </a:rPr>
              <a:t>used</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some</a:t>
            </a:r>
            <a:r>
              <a:rPr lang="fr-FR" b="1" kern="100" dirty="0">
                <a:latin typeface="Calibri" panose="020F0502020204030204" pitchFamily="34" charset="0"/>
                <a:ea typeface="Calibri" panose="020F0502020204030204" pitchFamily="34" charset="0"/>
                <a:cs typeface="Times New Roman" panose="02020603050405020304" pitchFamily="18" charset="0"/>
              </a:rPr>
              <a:t> support </a:t>
            </a:r>
            <a:r>
              <a:rPr lang="fr-FR" b="1" kern="100" dirty="0" err="1">
                <a:latin typeface="Calibri" panose="020F0502020204030204" pitchFamily="34" charset="0"/>
                <a:ea typeface="Calibri" panose="020F0502020204030204" pitchFamily="34" charset="0"/>
                <a:cs typeface="Times New Roman" panose="02020603050405020304" pitchFamily="18" charset="0"/>
              </a:rPr>
              <a:t>from</a:t>
            </a:r>
            <a:r>
              <a:rPr lang="fr-FR" b="1" kern="100" dirty="0">
                <a:latin typeface="Calibri" panose="020F0502020204030204" pitchFamily="34" charset="0"/>
                <a:ea typeface="Calibri" panose="020F0502020204030204" pitchFamily="34" charset="0"/>
                <a:cs typeface="Times New Roman" panose="02020603050405020304" pitchFamily="18" charset="0"/>
              </a:rPr>
              <a:t> Group Data (data science expertise)</a:t>
            </a:r>
          </a:p>
          <a:p>
            <a:pPr lvl="0">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Group Data are </a:t>
            </a:r>
            <a:r>
              <a:rPr lang="fr-FR" b="1" kern="100" dirty="0" err="1">
                <a:latin typeface="Calibri" panose="020F0502020204030204" pitchFamily="34" charset="0"/>
                <a:ea typeface="Calibri" panose="020F0502020204030204" pitchFamily="34" charset="0"/>
                <a:cs typeface="Times New Roman" panose="02020603050405020304" pitchFamily="18" charset="0"/>
              </a:rPr>
              <a:t>working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with</a:t>
            </a:r>
            <a:r>
              <a:rPr lang="fr-FR" b="1" kern="100" dirty="0">
                <a:latin typeface="Calibri" panose="020F0502020204030204" pitchFamily="34" charset="0"/>
                <a:ea typeface="Calibri" panose="020F0502020204030204" pitchFamily="34" charset="0"/>
                <a:cs typeface="Times New Roman" panose="02020603050405020304" pitchFamily="18" charset="0"/>
              </a:rPr>
              <a:t> the Second Line of Defence (Compliance) to </a:t>
            </a:r>
            <a:r>
              <a:rPr lang="fr-FR" b="1" kern="100" dirty="0" err="1">
                <a:latin typeface="Calibri" panose="020F0502020204030204" pitchFamily="34" charset="0"/>
                <a:ea typeface="Calibri" panose="020F0502020204030204" pitchFamily="34" charset="0"/>
                <a:cs typeface="Times New Roman" panose="02020603050405020304" pitchFamily="18" charset="0"/>
              </a:rPr>
              <a:t>assess</a:t>
            </a:r>
            <a:r>
              <a:rPr lang="fr-FR" b="1" kern="100" dirty="0">
                <a:latin typeface="Calibri" panose="020F0502020204030204" pitchFamily="34" charset="0"/>
                <a:ea typeface="Calibri" panose="020F0502020204030204" pitchFamily="34" charset="0"/>
                <a:cs typeface="Times New Roman" panose="02020603050405020304" pitchFamily="18" charset="0"/>
              </a:rPr>
              <a:t> the </a:t>
            </a:r>
            <a:r>
              <a:rPr lang="fr-FR" b="1" kern="100" dirty="0" err="1">
                <a:latin typeface="Calibri" panose="020F0502020204030204" pitchFamily="34" charset="0"/>
                <a:ea typeface="Calibri" panose="020F0502020204030204" pitchFamily="34" charset="0"/>
                <a:cs typeface="Times New Roman" panose="02020603050405020304" pitchFamily="18" charset="0"/>
              </a:rPr>
              <a:t>benefits</a:t>
            </a:r>
            <a:r>
              <a:rPr lang="fr-FR" b="1" kern="100" dirty="0">
                <a:latin typeface="Calibri" panose="020F0502020204030204" pitchFamily="34" charset="0"/>
                <a:ea typeface="Calibri" panose="020F0502020204030204" pitchFamily="34" charset="0"/>
                <a:cs typeface="Times New Roman" panose="02020603050405020304" pitchFamily="18" charset="0"/>
              </a:rPr>
              <a:t> of a more </a:t>
            </a:r>
            <a:r>
              <a:rPr lang="fr-FR" b="1" kern="100" dirty="0" err="1">
                <a:latin typeface="Calibri" panose="020F0502020204030204" pitchFamily="34" charset="0"/>
                <a:ea typeface="Calibri" panose="020F0502020204030204" pitchFamily="34" charset="0"/>
                <a:cs typeface="Times New Roman" panose="02020603050405020304" pitchFamily="18" charset="0"/>
              </a:rPr>
              <a:t>frequent</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assesment</a:t>
            </a:r>
            <a:r>
              <a:rPr lang="fr-FR" b="1" kern="100" dirty="0">
                <a:latin typeface="Calibri" panose="020F0502020204030204" pitchFamily="34" charset="0"/>
                <a:ea typeface="Calibri" panose="020F0502020204030204" pitchFamily="34" charset="0"/>
                <a:cs typeface="Times New Roman" panose="02020603050405020304" pitchFamily="18" charset="0"/>
              </a:rPr>
              <a:t> of trading data </a:t>
            </a:r>
            <a:r>
              <a:rPr lang="fr-FR" b="1" kern="100" dirty="0" err="1">
                <a:latin typeface="Calibri" panose="020F0502020204030204" pitchFamily="34" charset="0"/>
                <a:ea typeface="Calibri" panose="020F0502020204030204" pitchFamily="34" charset="0"/>
                <a:cs typeface="Times New Roman" panose="02020603050405020304" pitchFamily="18" charset="0"/>
              </a:rPr>
              <a:t>using</a:t>
            </a:r>
            <a:r>
              <a:rPr lang="fr-FR" b="1" kern="100" dirty="0">
                <a:latin typeface="Calibri" panose="020F0502020204030204" pitchFamily="34" charset="0"/>
                <a:ea typeface="Calibri" panose="020F0502020204030204" pitchFamily="34" charset="0"/>
                <a:cs typeface="Times New Roman" panose="02020603050405020304" pitchFamily="18" charset="0"/>
              </a:rPr>
              <a:t> </a:t>
            </a:r>
            <a:r>
              <a:rPr lang="fr-FR" b="1" kern="100" dirty="0" err="1">
                <a:latin typeface="Calibri" panose="020F0502020204030204" pitchFamily="34" charset="0"/>
                <a:ea typeface="Calibri" panose="020F0502020204030204" pitchFamily="34" charset="0"/>
                <a:cs typeface="Times New Roman" panose="02020603050405020304" pitchFamily="18" charset="0"/>
              </a:rPr>
              <a:t>these</a:t>
            </a:r>
            <a:r>
              <a:rPr lang="fr-FR" b="1" kern="100" dirty="0">
                <a:latin typeface="Calibri" panose="020F0502020204030204" pitchFamily="34" charset="0"/>
                <a:ea typeface="Calibri" panose="020F0502020204030204" pitchFamily="34" charset="0"/>
                <a:cs typeface="Times New Roman" panose="02020603050405020304" pitchFamily="18" charset="0"/>
              </a:rPr>
              <a:t> ML </a:t>
            </a:r>
            <a:r>
              <a:rPr lang="fr-FR" b="1" kern="100" dirty="0" err="1">
                <a:latin typeface="Calibri" panose="020F0502020204030204" pitchFamily="34" charset="0"/>
                <a:ea typeface="Calibri" panose="020F0502020204030204" pitchFamily="34" charset="0"/>
                <a:cs typeface="Times New Roman" panose="02020603050405020304" pitchFamily="18" charset="0"/>
              </a:rPr>
              <a:t>models</a:t>
            </a:r>
            <a:r>
              <a:rPr lang="fr-FR" b="1" kern="100" dirty="0">
                <a:latin typeface="Calibri" panose="020F0502020204030204" pitchFamily="34" charset="0"/>
                <a:ea typeface="Calibri" panose="020F0502020204030204" pitchFamily="34" charset="0"/>
                <a:cs typeface="Times New Roman" panose="02020603050405020304" pitchFamily="18" charset="0"/>
              </a:rPr>
              <a:t>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4DF08231-2E99-4BC9-DB68-219A41EAFF8C}"/>
              </a:ext>
            </a:extLst>
          </p:cNvPr>
          <p:cNvSpPr txBox="1"/>
          <p:nvPr/>
        </p:nvSpPr>
        <p:spPr>
          <a:xfrm>
            <a:off x="2324100" y="1521418"/>
            <a:ext cx="2190750" cy="2421932"/>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b="1" kern="100" dirty="0">
                <a:latin typeface="Calibri" panose="020F0502020204030204" pitchFamily="34" charset="0"/>
                <a:ea typeface="Calibri" panose="020F0502020204030204" pitchFamily="34" charset="0"/>
                <a:cs typeface="Times New Roman" panose="02020603050405020304" pitchFamily="18" charset="0"/>
              </a:rPr>
              <a:t>OUTCOMES</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ZoneTexte 7">
            <a:extLst>
              <a:ext uri="{FF2B5EF4-FFF2-40B4-BE49-F238E27FC236}">
                <a16:creationId xmlns:a16="http://schemas.microsoft.com/office/drawing/2014/main" id="{ED8266C4-EFF9-FADA-0E83-EBB21B638D7B}"/>
              </a:ext>
            </a:extLst>
          </p:cNvPr>
          <p:cNvSpPr txBox="1"/>
          <p:nvPr/>
        </p:nvSpPr>
        <p:spPr>
          <a:xfrm>
            <a:off x="2324100" y="4369595"/>
            <a:ext cx="2190750" cy="2116927"/>
          </a:xfrm>
          <a:prstGeom prst="rect">
            <a:avLst/>
          </a:prstGeom>
          <a:solidFill>
            <a:schemeClr val="accent6">
              <a:lumMod val="60000"/>
              <a:lumOff val="40000"/>
            </a:schemeClr>
          </a:solidFill>
        </p:spPr>
        <p:txBody>
          <a:bodyPr wrap="square">
            <a:noAutofit/>
          </a:bodyPr>
          <a:lstStyle/>
          <a:p>
            <a:pPr lvl="0" algn="ctr">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LEARNINGS FROM THE CASE</a:t>
            </a:r>
          </a:p>
        </p:txBody>
      </p:sp>
    </p:spTree>
    <p:extLst>
      <p:ext uri="{BB962C8B-B14F-4D97-AF65-F5344CB8AC3E}">
        <p14:creationId xmlns:p14="http://schemas.microsoft.com/office/powerpoint/2010/main" val="379152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D44AA98-4C63-D9F5-5C5B-0B400E04EFEC}"/>
              </a:ext>
            </a:extLst>
          </p:cNvPr>
          <p:cNvSpPr txBox="1"/>
          <p:nvPr/>
        </p:nvSpPr>
        <p:spPr>
          <a:xfrm>
            <a:off x="2324100" y="616543"/>
            <a:ext cx="9867900" cy="375552"/>
          </a:xfrm>
          <a:prstGeom prst="rect">
            <a:avLst/>
          </a:prstGeom>
          <a:solidFill>
            <a:srgbClr val="92D050"/>
          </a:solidFill>
        </p:spPr>
        <p:txBody>
          <a:bodyPr wrap="square">
            <a:spAutoFit/>
          </a:bodyPr>
          <a:lstStyle/>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COMMON BARRIERS AND NEED FOR TRAINING</a:t>
            </a:r>
          </a:p>
        </p:txBody>
      </p:sp>
      <p:sp>
        <p:nvSpPr>
          <p:cNvPr id="3" name="ZoneTexte 2">
            <a:extLst>
              <a:ext uri="{FF2B5EF4-FFF2-40B4-BE49-F238E27FC236}">
                <a16:creationId xmlns:a16="http://schemas.microsoft.com/office/drawing/2014/main" id="{5999095A-1DBB-CA5F-46D2-1049D926B201}"/>
              </a:ext>
            </a:extLst>
          </p:cNvPr>
          <p:cNvSpPr txBox="1"/>
          <p:nvPr/>
        </p:nvSpPr>
        <p:spPr>
          <a:xfrm>
            <a:off x="2324099" y="1226451"/>
            <a:ext cx="9477375" cy="2421932"/>
          </a:xfrm>
          <a:prstGeom prst="rect">
            <a:avLst/>
          </a:prstGeom>
          <a:solidFill>
            <a:schemeClr val="bg1"/>
          </a:solidFill>
          <a:ln>
            <a:solidFill>
              <a:schemeClr val="tx1"/>
            </a:solidFill>
          </a:ln>
        </p:spPr>
        <p:txBody>
          <a:bodyPr wrap="square">
            <a:noAutofit/>
          </a:bodyPr>
          <a:lstStyle/>
          <a:p>
            <a:pPr>
              <a:spcBef>
                <a:spcPts val="600"/>
              </a:spcBef>
            </a:pPr>
            <a:r>
              <a:rPr lang="en-GB" dirty="0"/>
              <a:t>Common aspects cited as a barrier to undertaking data analysis are:</a:t>
            </a:r>
          </a:p>
          <a:p>
            <a:pPr marL="285750" indent="-285750">
              <a:spcBef>
                <a:spcPts val="600"/>
              </a:spcBef>
              <a:buFont typeface="Arial" panose="020B0604020202020204" pitchFamily="34" charset="0"/>
              <a:buChar char="•"/>
            </a:pPr>
            <a:r>
              <a:rPr lang="en-GB" dirty="0"/>
              <a:t>Access to the data / Data Quality</a:t>
            </a:r>
          </a:p>
          <a:p>
            <a:pPr marL="285750" indent="-285750">
              <a:spcBef>
                <a:spcPts val="600"/>
              </a:spcBef>
              <a:buFont typeface="Arial" panose="020B0604020202020204" pitchFamily="34" charset="0"/>
              <a:buChar char="•"/>
            </a:pPr>
            <a:r>
              <a:rPr lang="en-GB" dirty="0"/>
              <a:t>Engagement / understanding from the client</a:t>
            </a:r>
          </a:p>
          <a:p>
            <a:pPr marL="285750" indent="-285750">
              <a:spcBef>
                <a:spcPts val="600"/>
              </a:spcBef>
              <a:buFont typeface="Arial" panose="020B0604020202020204" pitchFamily="34" charset="0"/>
              <a:buChar char="•"/>
            </a:pPr>
            <a:r>
              <a:rPr lang="en-GB" dirty="0"/>
              <a:t>Lack of skills/ experience</a:t>
            </a:r>
          </a:p>
          <a:p>
            <a:pPr marL="285750" indent="-285750">
              <a:spcBef>
                <a:spcPts val="600"/>
              </a:spcBef>
              <a:buFont typeface="Arial" panose="020B0604020202020204" pitchFamily="34" charset="0"/>
              <a:buChar char="•"/>
            </a:pPr>
            <a:r>
              <a:rPr lang="en-GB" dirty="0"/>
              <a:t>Lack of tools/ functionality capability</a:t>
            </a:r>
          </a:p>
          <a:p>
            <a:pPr marL="285750" indent="-285750">
              <a:spcBef>
                <a:spcPts val="600"/>
              </a:spcBef>
              <a:buFont typeface="Arial" panose="020B0604020202020204" pitchFamily="34" charset="0"/>
              <a:buChar char="•"/>
            </a:pPr>
            <a:r>
              <a:rPr lang="en-GB" dirty="0"/>
              <a:t>Impact on audit timeline / process</a:t>
            </a:r>
          </a:p>
          <a:p>
            <a:pPr marL="285750" indent="-285750">
              <a:spcBef>
                <a:spcPts val="600"/>
              </a:spcBef>
              <a:buFont typeface="Arial" panose="020B0604020202020204" pitchFamily="34" charset="0"/>
              <a:buChar char="•"/>
            </a:pPr>
            <a:r>
              <a:rPr lang="en-GB" dirty="0"/>
              <a:t>No investment / funding</a:t>
            </a:r>
          </a:p>
        </p:txBody>
      </p:sp>
      <p:sp>
        <p:nvSpPr>
          <p:cNvPr id="4" name="ZoneTexte 3">
            <a:extLst>
              <a:ext uri="{FF2B5EF4-FFF2-40B4-BE49-F238E27FC236}">
                <a16:creationId xmlns:a16="http://schemas.microsoft.com/office/drawing/2014/main" id="{2F758219-D357-B543-361F-BE46E5B79907}"/>
              </a:ext>
            </a:extLst>
          </p:cNvPr>
          <p:cNvSpPr txBox="1"/>
          <p:nvPr/>
        </p:nvSpPr>
        <p:spPr>
          <a:xfrm>
            <a:off x="2324098" y="3882738"/>
            <a:ext cx="9477375" cy="2763867"/>
          </a:xfrm>
          <a:prstGeom prst="rect">
            <a:avLst/>
          </a:prstGeom>
          <a:solidFill>
            <a:schemeClr val="bg1"/>
          </a:solidFill>
          <a:ln>
            <a:solidFill>
              <a:schemeClr val="tx1"/>
            </a:solidFill>
          </a:ln>
        </p:spPr>
        <p:txBody>
          <a:bodyPr wrap="square">
            <a:noAutofit/>
          </a:bodyPr>
          <a:lstStyle/>
          <a:p>
            <a:pPr marL="285750" lvl="0" indent="-285750">
              <a:lnSpc>
                <a:spcPct val="107000"/>
              </a:lnSpc>
              <a:spcAft>
                <a:spcPts val="800"/>
              </a:spcAft>
              <a:buFont typeface="Arial" panose="020B060402020202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All of the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above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can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addressed</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via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specialist</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training.</a:t>
            </a:r>
          </a:p>
          <a:p>
            <a:pPr marL="285750" lvl="0" indent="-285750">
              <a:lnSpc>
                <a:spcPct val="107000"/>
              </a:lnSpc>
              <a:spcAft>
                <a:spcPts val="800"/>
              </a:spcAft>
              <a:buFont typeface="Arial" panose="020B0604020202020204" pitchFamily="34" charset="0"/>
              <a:buChar char="•"/>
            </a:pPr>
            <a:r>
              <a:rPr lang="fr-FR" kern="100" dirty="0" err="1">
                <a:latin typeface="Calibri" panose="020F0502020204030204" pitchFamily="34" charset="0"/>
                <a:ea typeface="Calibri" panose="020F0502020204030204" pitchFamily="34" charset="0"/>
                <a:cs typeface="Times New Roman" panose="02020603050405020304" pitchFamily="18" charset="0"/>
              </a:rPr>
              <a:t>Different</a:t>
            </a:r>
            <a:r>
              <a:rPr lang="fr-FR" kern="100" dirty="0">
                <a:latin typeface="Calibri" panose="020F0502020204030204" pitchFamily="34" charset="0"/>
                <a:ea typeface="Calibri" panose="020F0502020204030204" pitchFamily="34" charset="0"/>
                <a:cs typeface="Times New Roman" panose="02020603050405020304" pitchFamily="18" charset="0"/>
              </a:rPr>
              <a:t> courses from </a:t>
            </a:r>
            <a:r>
              <a:rPr lang="fr-FR" kern="100" dirty="0" err="1">
                <a:latin typeface="Calibri" panose="020F0502020204030204" pitchFamily="34" charset="0"/>
                <a:ea typeface="Calibri" panose="020F0502020204030204" pitchFamily="34" charset="0"/>
                <a:cs typeface="Times New Roman" panose="02020603050405020304" pitchFamily="18" charset="0"/>
              </a:rPr>
              <a:t>different</a:t>
            </a:r>
            <a:r>
              <a:rPr lang="fr-FR" kern="100" dirty="0">
                <a:latin typeface="Calibri" panose="020F0502020204030204" pitchFamily="34" charset="0"/>
                <a:ea typeface="Calibri" panose="020F0502020204030204" pitchFamily="34" charset="0"/>
                <a:cs typeface="Times New Roman" panose="02020603050405020304" pitchFamily="18" charset="0"/>
              </a:rPr>
              <a:t> providers: </a:t>
            </a:r>
            <a:r>
              <a:rPr lang="fr-FR" kern="100" dirty="0" err="1">
                <a:latin typeface="Calibri" panose="020F0502020204030204" pitchFamily="34" charset="0"/>
                <a:ea typeface="Calibri" panose="020F0502020204030204" pitchFamily="34" charset="0"/>
                <a:cs typeface="Times New Roman" panose="02020603050405020304" pitchFamily="18" charset="0"/>
              </a:rPr>
              <a:t>Varying</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experience</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err="1">
                <a:latin typeface="Calibri" panose="020F0502020204030204" pitchFamily="34" charset="0"/>
                <a:ea typeface="Calibri" panose="020F0502020204030204" pitchFamily="34" charset="0"/>
                <a:cs typeface="Times New Roman" panose="02020603050405020304" pitchFamily="18" charset="0"/>
              </a:rPr>
              <a:t>levels</a:t>
            </a:r>
            <a:r>
              <a:rPr lang="fr-FR" kern="100" dirty="0">
                <a:latin typeface="Calibri" panose="020F0502020204030204" pitchFamily="34" charset="0"/>
                <a:ea typeface="Calibri" panose="020F0502020204030204" pitchFamily="34" charset="0"/>
                <a:cs typeface="Times New Roman" panose="02020603050405020304" pitchFamily="18" charset="0"/>
              </a:rPr>
              <a:t> and </a:t>
            </a:r>
            <a:r>
              <a:rPr lang="fr-FR" kern="100" dirty="0" err="1">
                <a:latin typeface="Calibri" panose="020F0502020204030204" pitchFamily="34" charset="0"/>
                <a:ea typeface="Calibri" panose="020F0502020204030204" pitchFamily="34" charset="0"/>
                <a:cs typeface="Times New Roman" panose="02020603050405020304" pitchFamily="18" charset="0"/>
              </a:rPr>
              <a:t>different</a:t>
            </a:r>
            <a:r>
              <a:rPr lang="fr-FR" kern="100" dirty="0">
                <a:latin typeface="Calibri" panose="020F0502020204030204" pitchFamily="34" charset="0"/>
                <a:ea typeface="Calibri" panose="020F0502020204030204" pitchFamily="34" charset="0"/>
                <a:cs typeface="Times New Roman" panose="02020603050405020304" pitchFamily="18" charset="0"/>
              </a:rPr>
              <a:t> areas of focus</a:t>
            </a:r>
          </a:p>
          <a:p>
            <a:pPr marL="285750" lvl="0" indent="-285750">
              <a:lnSpc>
                <a:spcPct val="107000"/>
              </a:lnSpc>
              <a:spcAft>
                <a:spcPts val="800"/>
              </a:spcAft>
              <a:buFont typeface="Arial" panose="020B0604020202020204" pitchFamily="34" charset="0"/>
              <a:buChar char="•"/>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The IIA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provides</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two</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relevant courses:</a:t>
            </a:r>
          </a:p>
          <a:p>
            <a:pPr marL="742950" lvl="1"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Data Analytics for </a:t>
            </a:r>
            <a:r>
              <a:rPr lang="fr-FR" kern="100" dirty="0" err="1">
                <a:latin typeface="Calibri" panose="020F0502020204030204" pitchFamily="34" charset="0"/>
                <a:ea typeface="Calibri" panose="020F0502020204030204" pitchFamily="34" charset="0"/>
                <a:cs typeface="Times New Roman" panose="02020603050405020304" pitchFamily="18" charset="0"/>
              </a:rPr>
              <a:t>Auditors</a:t>
            </a:r>
            <a:r>
              <a:rPr lang="fr-FR" kern="100" dirty="0">
                <a:latin typeface="Calibri" panose="020F0502020204030204" pitchFamily="34" charset="0"/>
                <a:ea typeface="Calibri" panose="020F0502020204030204" pitchFamily="34" charset="0"/>
                <a:cs typeface="Times New Roman" panose="02020603050405020304" pitchFamily="18" charset="0"/>
              </a:rPr>
              <a:t>: </a:t>
            </a:r>
            <a:r>
              <a:rPr lang="fr-FR" kern="100" dirty="0">
                <a:latin typeface="Calibri" panose="020F0502020204030204" pitchFamily="34" charset="0"/>
                <a:ea typeface="Calibri" panose="020F0502020204030204" pitchFamily="34" charset="0"/>
                <a:cs typeface="Times New Roman" panose="02020603050405020304" pitchFamily="18" charset="0"/>
                <a:hlinkClick r:id="rId2"/>
              </a:rPr>
              <a:t>https://events.iia.org.uk/training-courses/live-virtual-courses/data-analytics-for-auditors/</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pPr>
            <a:r>
              <a:rPr lang="fr-FR" kern="100" dirty="0">
                <a:latin typeface="Calibri" panose="020F0502020204030204" pitchFamily="34" charset="0"/>
                <a:ea typeface="Calibri" panose="020F0502020204030204" pitchFamily="34" charset="0"/>
                <a:cs typeface="Times New Roman" panose="02020603050405020304" pitchFamily="18" charset="0"/>
              </a:rPr>
              <a:t>Internal Audit Analytics – Data &amp; Visualisation: </a:t>
            </a:r>
            <a:r>
              <a:rPr lang="fr-FR" kern="100" dirty="0">
                <a:latin typeface="Calibri" panose="020F0502020204030204" pitchFamily="34" charset="0"/>
                <a:ea typeface="Calibri" panose="020F0502020204030204" pitchFamily="34" charset="0"/>
                <a:cs typeface="Times New Roman" panose="02020603050405020304" pitchFamily="18" charset="0"/>
                <a:hlinkClick r:id="rId2"/>
              </a:rPr>
              <a:t>https://events.iia.org.uk/training-courses/live-virtual-courses/internal-audit-analytics-data-and-visualisation/</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61246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70C0773-2462-BA25-D56F-1657C3E1F3C6}"/>
              </a:ext>
            </a:extLst>
          </p:cNvPr>
          <p:cNvSpPr txBox="1"/>
          <p:nvPr/>
        </p:nvSpPr>
        <p:spPr>
          <a:xfrm>
            <a:off x="2219325" y="3419475"/>
            <a:ext cx="9972675" cy="721736"/>
          </a:xfrm>
          <a:prstGeom prst="rect">
            <a:avLst/>
          </a:prstGeom>
          <a:solidFill>
            <a:schemeClr val="accent6">
              <a:lumMod val="60000"/>
              <a:lumOff val="40000"/>
            </a:schemeClr>
          </a:solidFill>
        </p:spPr>
        <p:txBody>
          <a:bodyPr wrap="square">
            <a:spAutoFit/>
          </a:bodyPr>
          <a:lstStyle/>
          <a:p>
            <a:pPr lvl="0" algn="ctr">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QUESTIONS ?</a:t>
            </a:r>
          </a:p>
        </p:txBody>
      </p:sp>
    </p:spTree>
    <p:extLst>
      <p:ext uri="{BB962C8B-B14F-4D97-AF65-F5344CB8AC3E}">
        <p14:creationId xmlns:p14="http://schemas.microsoft.com/office/powerpoint/2010/main" val="1814011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B560D3E-A9FF-60A4-DBB5-598134468294}"/>
              </a:ext>
            </a:extLst>
          </p:cNvPr>
          <p:cNvSpPr txBox="1"/>
          <p:nvPr/>
        </p:nvSpPr>
        <p:spPr>
          <a:xfrm>
            <a:off x="2574130" y="1251604"/>
            <a:ext cx="9303544" cy="830997"/>
          </a:xfrm>
          <a:prstGeom prst="rect">
            <a:avLst/>
          </a:prstGeom>
          <a:noFill/>
        </p:spPr>
        <p:txBody>
          <a:bodyPr wrap="square">
            <a:spAutoFit/>
          </a:bodyPr>
          <a:lstStyle/>
          <a:p>
            <a:r>
              <a:rPr lang="en-US" sz="1600" b="0" i="0" dirty="0">
                <a:solidFill>
                  <a:srgbClr val="26282A"/>
                </a:solidFill>
                <a:effectLst/>
              </a:rPr>
              <a:t>Emmanuel Pascal is a former head of internal audit in French and British firms and he is currently the managing founder of the consulting and training firm Condor strike </a:t>
            </a:r>
            <a:r>
              <a:rPr lang="en-US" sz="1600" b="0" i="0" dirty="0" err="1">
                <a:solidFill>
                  <a:srgbClr val="26282A"/>
                </a:solidFill>
                <a:effectLst/>
              </a:rPr>
              <a:t>specialised</a:t>
            </a:r>
            <a:r>
              <a:rPr lang="en-US" sz="1600" b="0" i="0" dirty="0">
                <a:solidFill>
                  <a:srgbClr val="26282A"/>
                </a:solidFill>
                <a:effectLst/>
              </a:rPr>
              <a:t> in Data analytics. He developed his own techniques to detect fraud with data analytics</a:t>
            </a:r>
            <a:endParaRPr lang="en-GB" sz="1600" dirty="0"/>
          </a:p>
        </p:txBody>
      </p:sp>
      <p:sp>
        <p:nvSpPr>
          <p:cNvPr id="5" name="ZoneTexte 4">
            <a:extLst>
              <a:ext uri="{FF2B5EF4-FFF2-40B4-BE49-F238E27FC236}">
                <a16:creationId xmlns:a16="http://schemas.microsoft.com/office/drawing/2014/main" id="{8348960D-CA14-AD70-2006-9B710FAB7C18}"/>
              </a:ext>
            </a:extLst>
          </p:cNvPr>
          <p:cNvSpPr txBox="1"/>
          <p:nvPr/>
        </p:nvSpPr>
        <p:spPr>
          <a:xfrm>
            <a:off x="2478877" y="3423457"/>
            <a:ext cx="9084469" cy="1134478"/>
          </a:xfrm>
          <a:prstGeom prst="rect">
            <a:avLst/>
          </a:prstGeom>
          <a:noFill/>
        </p:spPr>
        <p:txBody>
          <a:bodyPr wrap="square">
            <a:spAutoFit/>
          </a:bodyPr>
          <a:lstStyle/>
          <a:p>
            <a:pPr>
              <a:lnSpc>
                <a:spcPct val="107000"/>
              </a:lnSpc>
              <a:spcAft>
                <a:spcPts val="800"/>
              </a:spcAft>
            </a:pPr>
            <a:r>
              <a:rPr lang="en-GB" sz="1600" kern="100">
                <a:effectLst/>
                <a:ea typeface="Calibri" panose="020F0502020204030204" pitchFamily="34" charset="0"/>
                <a:cs typeface="Times New Roman" panose="02020603050405020304" pitchFamily="18" charset="0"/>
              </a:rPr>
              <a:t>Alan Rose is an experienced audit professional and currently the head of group audit at SSE, an energy company. Alan is managing a dedicated fraud risk audit programme aimed at enhancing prevention and detection controls where he introduced data analytics methods including complex models and automatic processes. </a:t>
            </a:r>
            <a:endParaRPr lang="fr-FR" sz="1600" kern="100" dirty="0">
              <a:effectLst/>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860A1B1D-1CF7-C034-A0E8-1004B0952695}"/>
              </a:ext>
            </a:extLst>
          </p:cNvPr>
          <p:cNvSpPr txBox="1"/>
          <p:nvPr/>
        </p:nvSpPr>
        <p:spPr>
          <a:xfrm>
            <a:off x="2478878" y="4660101"/>
            <a:ext cx="9084469" cy="871008"/>
          </a:xfrm>
          <a:prstGeom prst="rect">
            <a:avLst/>
          </a:prstGeom>
          <a:noFill/>
        </p:spPr>
        <p:txBody>
          <a:bodyPr wrap="square">
            <a:spAutoFit/>
          </a:bodyPr>
          <a:lstStyle/>
          <a:p>
            <a:pPr>
              <a:lnSpc>
                <a:spcPct val="107000"/>
              </a:lnSpc>
              <a:spcAft>
                <a:spcPts val="800"/>
              </a:spcAft>
            </a:pPr>
            <a:r>
              <a:rPr lang="en-GB" sz="1600" kern="0" dirty="0">
                <a:effectLst/>
                <a:ea typeface="Times New Roman" panose="02020603050405020304" pitchFamily="18" charset="0"/>
                <a:cs typeface="Times New Roman" panose="02020603050405020304" pitchFamily="18" charset="0"/>
              </a:rPr>
              <a:t>Neil Mc Donald is a former Head of Internal Audit and is currently the Managing Director of Technology4Business. Technology4Business helps Internal Audit Teams with all their Data Analytics related needs including providing Data Analytics training on behalf of the IIA.</a:t>
            </a:r>
            <a:endParaRPr lang="fr-FR" sz="1600" kern="100" dirty="0">
              <a:effectLst/>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65BD956F-A377-0A6A-9F4B-9EBBBD57B8B4}"/>
              </a:ext>
            </a:extLst>
          </p:cNvPr>
          <p:cNvSpPr txBox="1"/>
          <p:nvPr/>
        </p:nvSpPr>
        <p:spPr>
          <a:xfrm>
            <a:off x="2574129" y="5735441"/>
            <a:ext cx="9084469" cy="830997"/>
          </a:xfrm>
          <a:prstGeom prst="rect">
            <a:avLst/>
          </a:prstGeom>
          <a:noFill/>
        </p:spPr>
        <p:txBody>
          <a:bodyPr wrap="square">
            <a:spAutoFit/>
          </a:bodyPr>
          <a:lstStyle/>
          <a:p>
            <a:r>
              <a:rPr lang="en-GB" sz="1600" dirty="0">
                <a:solidFill>
                  <a:srgbClr val="1D2228"/>
                </a:solidFill>
                <a:effectLst/>
                <a:ea typeface="Times New Roman" panose="02020603050405020304" pitchFamily="18" charset="0"/>
              </a:rPr>
              <a:t>Peter Jones is the Head of Data for Group Internal Audit at Legal and General, where he leads a team that supplies Data Analytics to the Audit Teams.</a:t>
            </a:r>
            <a:r>
              <a:rPr lang="en-US" sz="1600" dirty="0">
                <a:solidFill>
                  <a:srgbClr val="1D2228"/>
                </a:solidFill>
                <a:effectLst/>
                <a:ea typeface="Times New Roman" panose="02020603050405020304" pitchFamily="18" charset="0"/>
              </a:rPr>
              <a:t>He has also established new data analytics functions in the Retail, Transportation, and Higher Education sectors</a:t>
            </a:r>
            <a:endParaRPr lang="fr-FR" sz="1600" dirty="0">
              <a:effectLst/>
              <a:ea typeface="Times New Roman" panose="02020603050405020304" pitchFamily="18" charset="0"/>
            </a:endParaRPr>
          </a:p>
        </p:txBody>
      </p:sp>
      <p:sp>
        <p:nvSpPr>
          <p:cNvPr id="10" name="ZoneTexte 9">
            <a:extLst>
              <a:ext uri="{FF2B5EF4-FFF2-40B4-BE49-F238E27FC236}">
                <a16:creationId xmlns:a16="http://schemas.microsoft.com/office/drawing/2014/main" id="{AFE7FFFD-9BA9-7579-2D0A-4286C39A4A4B}"/>
              </a:ext>
            </a:extLst>
          </p:cNvPr>
          <p:cNvSpPr txBox="1"/>
          <p:nvPr/>
        </p:nvSpPr>
        <p:spPr>
          <a:xfrm>
            <a:off x="2239565" y="-19972"/>
            <a:ext cx="9972675" cy="721736"/>
          </a:xfrm>
          <a:prstGeom prst="rect">
            <a:avLst/>
          </a:prstGeom>
          <a:solidFill>
            <a:schemeClr val="accent6">
              <a:lumMod val="60000"/>
              <a:lumOff val="40000"/>
            </a:schemeClr>
          </a:solidFill>
        </p:spPr>
        <p:txBody>
          <a:bodyPr wrap="square">
            <a:spAutoFit/>
          </a:bodyPr>
          <a:lstStyle/>
          <a:p>
            <a:pPr lvl="0" algn="ctr">
              <a:lnSpc>
                <a:spcPct val="107000"/>
              </a:lnSpc>
              <a:spcAft>
                <a:spcPts val="800"/>
              </a:spcAft>
            </a:pPr>
            <a:r>
              <a:rPr lang="fr-FR" sz="4000" b="1" kern="100" dirty="0">
                <a:effectLst/>
                <a:latin typeface="Calibri" panose="020F0502020204030204" pitchFamily="34" charset="0"/>
                <a:ea typeface="Calibri" panose="020F0502020204030204" pitchFamily="34" charset="0"/>
                <a:cs typeface="Times New Roman" panose="02020603050405020304" pitchFamily="18" charset="0"/>
              </a:rPr>
              <a:t>YOUR SPEAKERS TODAY </a:t>
            </a:r>
          </a:p>
        </p:txBody>
      </p:sp>
      <p:sp>
        <p:nvSpPr>
          <p:cNvPr id="11" name="ZoneTexte 10">
            <a:extLst>
              <a:ext uri="{FF2B5EF4-FFF2-40B4-BE49-F238E27FC236}">
                <a16:creationId xmlns:a16="http://schemas.microsoft.com/office/drawing/2014/main" id="{A4D114B6-850C-8352-AD69-8088822BE541}"/>
              </a:ext>
            </a:extLst>
          </p:cNvPr>
          <p:cNvSpPr txBox="1"/>
          <p:nvPr/>
        </p:nvSpPr>
        <p:spPr>
          <a:xfrm>
            <a:off x="2478877" y="2361060"/>
            <a:ext cx="9303544" cy="338554"/>
          </a:xfrm>
          <a:prstGeom prst="rect">
            <a:avLst/>
          </a:prstGeom>
          <a:noFill/>
        </p:spPr>
        <p:txBody>
          <a:bodyPr wrap="square">
            <a:spAutoFit/>
          </a:bodyPr>
          <a:lstStyle/>
          <a:p>
            <a:r>
              <a:rPr lang="en-US" sz="1600" b="0" i="0" dirty="0">
                <a:solidFill>
                  <a:srgbClr val="26282A"/>
                </a:solidFill>
                <a:effectLst/>
              </a:rPr>
              <a:t>Rachel Hallam is …</a:t>
            </a:r>
            <a:endParaRPr lang="en-GB" sz="1600" dirty="0"/>
          </a:p>
        </p:txBody>
      </p:sp>
    </p:spTree>
    <p:extLst>
      <p:ext uri="{BB962C8B-B14F-4D97-AF65-F5344CB8AC3E}">
        <p14:creationId xmlns:p14="http://schemas.microsoft.com/office/powerpoint/2010/main" val="420802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575C59A-4B90-425D-8E3E-AF6B5C09D6CE}"/>
              </a:ext>
            </a:extLst>
          </p:cNvPr>
          <p:cNvSpPr txBox="1"/>
          <p:nvPr/>
        </p:nvSpPr>
        <p:spPr>
          <a:xfrm>
            <a:off x="3876676" y="216493"/>
            <a:ext cx="6086474" cy="1454950"/>
          </a:xfrm>
          <a:prstGeom prst="rect">
            <a:avLst/>
          </a:prstGeom>
          <a:solidFill>
            <a:srgbClr val="00B0F0"/>
          </a:solidFill>
        </p:spPr>
        <p:txBody>
          <a:bodyPr wrap="square">
            <a:spAutoFit/>
          </a:bodyPr>
          <a:lstStyle/>
          <a:p>
            <a:pPr lvl="0" algn="just">
              <a:lnSpc>
                <a:spcPct val="107000"/>
              </a:lnSpc>
              <a:spcAft>
                <a:spcPts val="800"/>
              </a:spcAft>
            </a:pPr>
            <a:r>
              <a:rPr lang="en-GB" sz="2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and why Data Analytics for Fraud management has become a “must have” rather than a “nice to have” </a:t>
            </a:r>
            <a:endParaRPr lang="fr-F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8DC45D76-9FB2-AF30-A410-B8F25959EB2B}"/>
              </a:ext>
            </a:extLst>
          </p:cNvPr>
          <p:cNvSpPr txBox="1"/>
          <p:nvPr/>
        </p:nvSpPr>
        <p:spPr>
          <a:xfrm>
            <a:off x="2533649" y="2102750"/>
            <a:ext cx="9267825" cy="4855240"/>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rPr>
              <a:t>Data analytics can help manage all of Fraud management steps i.e.</a:t>
            </a:r>
            <a:r>
              <a:rPr lang="en-GB" kern="100" dirty="0">
                <a:solidFill>
                  <a:srgbClr val="1D2228"/>
                </a:solidFill>
                <a:latin typeface="Arial" panose="020B0604020202020204" pitchFamily="34" charset="0"/>
                <a:ea typeface="Calibri" panose="020F0502020204030204" pitchFamily="34" charset="0"/>
                <a:cs typeface="Times New Roman" panose="02020603050405020304" pitchFamily="18" charset="0"/>
              </a:rPr>
              <a:t> Risk assessment and monitoring, prevention</a:t>
            </a:r>
            <a:r>
              <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rPr>
              <a:t>, detection, audit planning and Fraud investigation</a:t>
            </a:r>
          </a:p>
          <a:p>
            <a:pPr marL="285750" indent="-285750">
              <a:lnSpc>
                <a:spcPct val="107000"/>
              </a:lnSpc>
              <a:spcAft>
                <a:spcPts val="800"/>
              </a:spcAft>
              <a:buFont typeface="Arial" panose="020B0604020202020204" pitchFamily="34" charset="0"/>
              <a:buChar char="•"/>
            </a:pPr>
            <a:endParaRPr lang="en-GB" kern="100" dirty="0">
              <a:solidFill>
                <a:srgbClr val="1D2228"/>
              </a:solidFill>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rPr>
              <a:t>Data analytics can help solve fraud investigation challenges about timeliness and accuracy and be more efficient </a:t>
            </a:r>
          </a:p>
          <a:p>
            <a:pPr marL="285750" indent="-285750">
              <a:lnSpc>
                <a:spcPct val="107000"/>
              </a:lnSpc>
              <a:spcAft>
                <a:spcPts val="800"/>
              </a:spcAft>
              <a:buFont typeface="Arial" panose="020B0604020202020204" pitchFamily="34" charset="0"/>
              <a:buChar char="•"/>
            </a:pPr>
            <a:endParaRPr lang="en-GB" kern="100" dirty="0">
              <a:solidFill>
                <a:srgbClr val="1D2228"/>
              </a:solidFill>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rPr>
              <a:t>Not working with data analytics could be considered as a weakness of your framework, a lack of performance and coverage that coul</a:t>
            </a:r>
            <a:r>
              <a:rPr lang="en-GB" kern="100" dirty="0">
                <a:solidFill>
                  <a:srgbClr val="1D2228"/>
                </a:solidFill>
                <a:latin typeface="Arial" panose="020B0604020202020204" pitchFamily="34" charset="0"/>
                <a:ea typeface="Calibri" panose="020F0502020204030204" pitchFamily="34" charset="0"/>
                <a:cs typeface="Times New Roman" panose="02020603050405020304" pitchFamily="18" charset="0"/>
              </a:rPr>
              <a:t>d be blamed by stakeholders</a:t>
            </a:r>
          </a:p>
          <a:p>
            <a:pPr marL="285750" indent="-285750">
              <a:lnSpc>
                <a:spcPct val="107000"/>
              </a:lnSpc>
              <a:spcAft>
                <a:spcPts val="800"/>
              </a:spcAft>
              <a:buFont typeface="Arial" panose="020B0604020202020204" pitchFamily="34" charset="0"/>
              <a:buChar char="•"/>
            </a:pPr>
            <a:endPar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kern="100" dirty="0">
                <a:solidFill>
                  <a:srgbClr val="1D2228"/>
                </a:solidFill>
                <a:latin typeface="Arial" panose="020B0604020202020204" pitchFamily="34" charset="0"/>
                <a:ea typeface="Calibri" panose="020F0502020204030204" pitchFamily="34" charset="0"/>
                <a:cs typeface="Times New Roman" panose="02020603050405020304" pitchFamily="18" charset="0"/>
              </a:rPr>
              <a:t>It’s definitively time to turn to Data analytics when it comes to Fraud management.  </a:t>
            </a:r>
            <a:endPar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endParaRPr lang="en-GB" sz="1800" kern="100" dirty="0">
              <a:solidFill>
                <a:srgbClr val="1D2228"/>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solidFill>
                <a:srgbClr val="1D2228"/>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735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731F4E4-BA70-F88D-E3B5-AE43AD4FF176}"/>
              </a:ext>
            </a:extLst>
          </p:cNvPr>
          <p:cNvSpPr txBox="1"/>
          <p:nvPr/>
        </p:nvSpPr>
        <p:spPr>
          <a:xfrm>
            <a:off x="2514598" y="1453808"/>
            <a:ext cx="6096000" cy="5002652"/>
          </a:xfrm>
          <a:prstGeom prst="rect">
            <a:avLst/>
          </a:prstGeom>
          <a:noFill/>
        </p:spPr>
        <p:txBody>
          <a:bodyPr wrap="square">
            <a:spAutoFit/>
          </a:bodyPr>
          <a:lstStyle/>
          <a:p>
            <a:pPr marL="457200" indent="-457200">
              <a:lnSpc>
                <a:spcPct val="107000"/>
              </a:lnSpc>
              <a:spcAft>
                <a:spcPts val="800"/>
              </a:spcAft>
              <a:buFont typeface="Arial" panose="020B0604020202020204" pitchFamily="34" charset="0"/>
              <a:buChar char="•"/>
            </a:pPr>
            <a:r>
              <a:rPr lang="en-GB" sz="3200" b="1" kern="100" dirty="0">
                <a:latin typeface="Calibri" panose="020F0502020204030204" pitchFamily="34" charset="0"/>
                <a:ea typeface="Calibri" panose="020F0502020204030204" pitchFamily="34" charset="0"/>
                <a:cs typeface="Times New Roman" panose="02020603050405020304" pitchFamily="18" charset="0"/>
              </a:rPr>
              <a:t>Accounting </a:t>
            </a:r>
            <a:endParaRPr lang="fr-FR" sz="32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GB" sz="3200" b="1" kern="100" dirty="0">
                <a:latin typeface="Calibri" panose="020F0502020204030204" pitchFamily="34" charset="0"/>
                <a:ea typeface="Calibri" panose="020F0502020204030204" pitchFamily="34" charset="0"/>
                <a:cs typeface="Times New Roman" panose="02020603050405020304" pitchFamily="18" charset="0"/>
              </a:rPr>
              <a:t>Treasury</a:t>
            </a:r>
          </a:p>
          <a:p>
            <a:pPr marL="457200" indent="-457200">
              <a:lnSpc>
                <a:spcPct val="107000"/>
              </a:lnSpc>
              <a:spcAft>
                <a:spcPts val="800"/>
              </a:spcAft>
              <a:buFont typeface="Arial" panose="020B0604020202020204" pitchFamily="34" charset="0"/>
              <a:buChar char="•"/>
            </a:pPr>
            <a:r>
              <a:rPr lang="en-GB" sz="3200" b="1" kern="100" dirty="0">
                <a:effectLst/>
                <a:latin typeface="Calibri" panose="020F0502020204030204" pitchFamily="34" charset="0"/>
                <a:ea typeface="Calibri" panose="020F0502020204030204" pitchFamily="34" charset="0"/>
                <a:cs typeface="Times New Roman" panose="02020603050405020304" pitchFamily="18" charset="0"/>
              </a:rPr>
              <a:t>Sales </a:t>
            </a:r>
          </a:p>
          <a:p>
            <a:pPr marL="457200" indent="-457200">
              <a:lnSpc>
                <a:spcPct val="107000"/>
              </a:lnSpc>
              <a:spcAft>
                <a:spcPts val="800"/>
              </a:spcAft>
              <a:buFont typeface="Arial" panose="020B0604020202020204" pitchFamily="34" charset="0"/>
              <a:buChar char="•"/>
            </a:pPr>
            <a:r>
              <a:rPr lang="en-GB" sz="3200" b="1" kern="100" dirty="0">
                <a:latin typeface="Calibri" panose="020F0502020204030204" pitchFamily="34" charset="0"/>
                <a:ea typeface="Calibri" panose="020F0502020204030204" pitchFamily="34" charset="0"/>
                <a:cs typeface="Times New Roman" panose="02020603050405020304" pitchFamily="18" charset="0"/>
              </a:rPr>
              <a:t>Procurement </a:t>
            </a:r>
          </a:p>
          <a:p>
            <a:pPr marL="457200" indent="-457200">
              <a:lnSpc>
                <a:spcPct val="107000"/>
              </a:lnSpc>
              <a:spcAft>
                <a:spcPts val="800"/>
              </a:spcAft>
              <a:buFont typeface="Arial" panose="020B0604020202020204" pitchFamily="34" charset="0"/>
              <a:buChar char="•"/>
            </a:pPr>
            <a:r>
              <a:rPr lang="en-GB" sz="3200" b="1" kern="100" dirty="0">
                <a:effectLst/>
                <a:latin typeface="Calibri" panose="020F0502020204030204" pitchFamily="34" charset="0"/>
                <a:ea typeface="Calibri" panose="020F0502020204030204" pitchFamily="34" charset="0"/>
                <a:cs typeface="Times New Roman" panose="02020603050405020304" pitchFamily="18" charset="0"/>
              </a:rPr>
              <a:t>Payroll </a:t>
            </a:r>
          </a:p>
          <a:p>
            <a:pPr marL="457200" indent="-457200">
              <a:lnSpc>
                <a:spcPct val="107000"/>
              </a:lnSpc>
              <a:spcAft>
                <a:spcPts val="800"/>
              </a:spcAft>
              <a:buFont typeface="Arial" panose="020B0604020202020204" pitchFamily="34" charset="0"/>
              <a:buChar char="•"/>
            </a:pPr>
            <a:r>
              <a:rPr lang="en-GB" sz="3200" b="1" kern="100" dirty="0">
                <a:latin typeface="Calibri" panose="020F0502020204030204" pitchFamily="34" charset="0"/>
                <a:ea typeface="Calibri" panose="020F0502020204030204" pitchFamily="34" charset="0"/>
                <a:cs typeface="Times New Roman" panose="02020603050405020304" pitchFamily="18" charset="0"/>
              </a:rPr>
              <a:t>Expenses </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GB" sz="3200" b="1" kern="100" dirty="0">
                <a:effectLst/>
                <a:latin typeface="Calibri" panose="020F0502020204030204" pitchFamily="34" charset="0"/>
                <a:ea typeface="Calibri" panose="020F0502020204030204" pitchFamily="34" charset="0"/>
                <a:cs typeface="Times New Roman" panose="02020603050405020304" pitchFamily="18" charset="0"/>
              </a:rPr>
              <a:t>Manufacturing  </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en-GB" sz="3200" b="1" kern="100" dirty="0">
                <a:effectLst/>
                <a:latin typeface="Calibri" panose="020F0502020204030204" pitchFamily="34" charset="0"/>
                <a:ea typeface="Calibri" panose="020F0502020204030204" pitchFamily="34" charset="0"/>
                <a:cs typeface="Times New Roman" panose="02020603050405020304" pitchFamily="18" charset="0"/>
              </a:rPr>
              <a:t>Inventories …</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958E9A30-8DDE-0CFD-3BF8-447CF056AF64}"/>
              </a:ext>
            </a:extLst>
          </p:cNvPr>
          <p:cNvSpPr txBox="1"/>
          <p:nvPr/>
        </p:nvSpPr>
        <p:spPr>
          <a:xfrm>
            <a:off x="2514599" y="159343"/>
            <a:ext cx="9144000" cy="532903"/>
          </a:xfrm>
          <a:prstGeom prst="rect">
            <a:avLst/>
          </a:prstGeom>
          <a:solidFill>
            <a:srgbClr val="00B0F0"/>
          </a:solidFill>
        </p:spPr>
        <p:txBody>
          <a:bodyPr wrap="square">
            <a:spAutoFit/>
          </a:bodyPr>
          <a:lstStyle/>
          <a:p>
            <a:pPr lvl="0" algn="just">
              <a:lnSpc>
                <a:spcPct val="107000"/>
              </a:lnSpc>
              <a:spcAft>
                <a:spcPts val="800"/>
              </a:spcAft>
            </a:pPr>
            <a:r>
              <a:rPr lang="en-GB"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AREAS WHERE YOU CAN MAKE A DIFFERENCE </a:t>
            </a:r>
            <a:endParaRPr lang="fr-F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DB3712C6-353E-01C3-880E-220037BD4471}"/>
              </a:ext>
            </a:extLst>
          </p:cNvPr>
          <p:cNvSpPr txBox="1"/>
          <p:nvPr/>
        </p:nvSpPr>
        <p:spPr>
          <a:xfrm flipH="1">
            <a:off x="2514598" y="827143"/>
            <a:ext cx="9143999" cy="369332"/>
          </a:xfrm>
          <a:prstGeom prst="rect">
            <a:avLst/>
          </a:prstGeom>
          <a:noFill/>
        </p:spPr>
        <p:txBody>
          <a:bodyPr wrap="square" rtlCol="0">
            <a:spAutoFit/>
          </a:bodyPr>
          <a:lstStyle/>
          <a:p>
            <a:pPr algn="ctr"/>
            <a:r>
              <a:rPr lang="en-GB" b="1" dirty="0"/>
              <a:t>Data analytics can be used in any areas where there are data </a:t>
            </a:r>
          </a:p>
        </p:txBody>
      </p:sp>
      <p:sp>
        <p:nvSpPr>
          <p:cNvPr id="6" name="ZoneTexte 5">
            <a:extLst>
              <a:ext uri="{FF2B5EF4-FFF2-40B4-BE49-F238E27FC236}">
                <a16:creationId xmlns:a16="http://schemas.microsoft.com/office/drawing/2014/main" id="{6EC20525-8AD5-5493-63DE-8F5FC6427E9E}"/>
              </a:ext>
            </a:extLst>
          </p:cNvPr>
          <p:cNvSpPr txBox="1"/>
          <p:nvPr/>
        </p:nvSpPr>
        <p:spPr>
          <a:xfrm>
            <a:off x="6867525" y="2615858"/>
            <a:ext cx="4333875" cy="1854995"/>
          </a:xfrm>
          <a:prstGeom prst="rect">
            <a:avLst/>
          </a:prstGeom>
          <a:solidFill>
            <a:schemeClr val="accent1">
              <a:lumMod val="20000"/>
              <a:lumOff val="80000"/>
            </a:schemeClr>
          </a:solidFill>
        </p:spPr>
        <p:txBody>
          <a:bodyPr wrap="square">
            <a:spAutoFit/>
          </a:bodyPr>
          <a:lstStyle/>
          <a:p>
            <a:pPr marL="457200" indent="-457200">
              <a:lnSpc>
                <a:spcPct val="107000"/>
              </a:lnSpc>
              <a:spcAft>
                <a:spcPts val="800"/>
              </a:spcAft>
              <a:buFont typeface="Arial" panose="020B0604020202020204" pitchFamily="34" charset="0"/>
              <a:buChar char="•"/>
            </a:pPr>
            <a:r>
              <a:rPr lang="fr-FR" sz="3200" b="1" kern="100" dirty="0" err="1">
                <a:latin typeface="Calibri" panose="020F0502020204030204" pitchFamily="34" charset="0"/>
                <a:ea typeface="Calibri" panose="020F0502020204030204" pitchFamily="34" charset="0"/>
                <a:cs typeface="Times New Roman" panose="02020603050405020304" pitchFamily="18" charset="0"/>
              </a:rPr>
              <a:t>Fraud</a:t>
            </a:r>
            <a:r>
              <a:rPr lang="fr-FR" sz="3200" b="1" kern="100" dirty="0">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spcAft>
                <a:spcPts val="800"/>
              </a:spcAft>
              <a:buFont typeface="Arial" panose="020B0604020202020204" pitchFamily="34" charset="0"/>
              <a:buChar char="•"/>
            </a:pPr>
            <a:r>
              <a:rPr lang="fr-FR" sz="3200" b="1" kern="100" dirty="0" err="1">
                <a:effectLst/>
                <a:latin typeface="Calibri" panose="020F0502020204030204" pitchFamily="34" charset="0"/>
                <a:ea typeface="Calibri" panose="020F0502020204030204" pitchFamily="34" charset="0"/>
                <a:cs typeface="Times New Roman" panose="02020603050405020304" pitchFamily="18" charset="0"/>
              </a:rPr>
              <a:t>Bribery</a:t>
            </a:r>
            <a:r>
              <a:rPr lang="fr-FR" sz="32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7000"/>
              </a:lnSpc>
              <a:spcAft>
                <a:spcPts val="800"/>
              </a:spcAft>
              <a:buFont typeface="Arial" panose="020B0604020202020204" pitchFamily="34" charset="0"/>
              <a:buChar char="•"/>
            </a:pPr>
            <a:r>
              <a:rPr lang="fr-FR" sz="3200" b="1" kern="100" dirty="0" err="1">
                <a:latin typeface="Calibri" panose="020F0502020204030204" pitchFamily="34" charset="0"/>
                <a:ea typeface="Calibri" panose="020F0502020204030204" pitchFamily="34" charset="0"/>
                <a:cs typeface="Times New Roman" panose="02020603050405020304" pitchFamily="18" charset="0"/>
              </a:rPr>
              <a:t>Conflicts</a:t>
            </a:r>
            <a:r>
              <a:rPr lang="fr-FR" sz="3200" b="1" kern="100" dirty="0">
                <a:latin typeface="Calibri" panose="020F0502020204030204" pitchFamily="34" charset="0"/>
                <a:ea typeface="Calibri" panose="020F0502020204030204" pitchFamily="34" charset="0"/>
                <a:cs typeface="Times New Roman" panose="02020603050405020304" pitchFamily="18" charset="0"/>
              </a:rPr>
              <a:t> of </a:t>
            </a:r>
            <a:r>
              <a:rPr lang="fr-FR" sz="3200" b="1" kern="100" dirty="0" err="1">
                <a:latin typeface="Calibri" panose="020F0502020204030204" pitchFamily="34" charset="0"/>
                <a:ea typeface="Calibri" panose="020F0502020204030204" pitchFamily="34" charset="0"/>
                <a:cs typeface="Times New Roman" panose="02020603050405020304" pitchFamily="18" charset="0"/>
              </a:rPr>
              <a:t>interest</a:t>
            </a:r>
            <a:r>
              <a:rPr lang="fr-FR" sz="3200" b="1" kern="100" dirty="0">
                <a:latin typeface="Calibri" panose="020F0502020204030204" pitchFamily="34" charset="0"/>
                <a:ea typeface="Calibri" panose="020F0502020204030204" pitchFamily="34" charset="0"/>
                <a:cs typeface="Times New Roman" panose="02020603050405020304" pitchFamily="18" charset="0"/>
              </a:rPr>
              <a:t> </a:t>
            </a:r>
            <a:endParaRPr lang="fr-FR"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756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1176D5C7-406F-C80C-1513-54A946D5EAC2}"/>
              </a:ext>
            </a:extLst>
          </p:cNvPr>
          <p:cNvSpPr txBox="1"/>
          <p:nvPr/>
        </p:nvSpPr>
        <p:spPr>
          <a:xfrm>
            <a:off x="2352675" y="580210"/>
            <a:ext cx="9001125" cy="375552"/>
          </a:xfrm>
          <a:prstGeom prst="rect">
            <a:avLst/>
          </a:prstGeom>
          <a:noFill/>
        </p:spPr>
        <p:txBody>
          <a:bodyPr wrap="square">
            <a:spAutoFit/>
          </a:bodyPr>
          <a:lstStyle/>
          <a:p>
            <a:pPr lvl="0">
              <a:lnSpc>
                <a:spcPct val="107000"/>
              </a:lnSpc>
              <a:spcAft>
                <a:spcPts val="800"/>
              </a:spcAft>
            </a:pPr>
            <a:r>
              <a:rPr lang="en-GB" sz="1800" b="1" u="sng"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89C813E0-D7EC-F536-DC1D-16DC2B90E52E}"/>
              </a:ext>
            </a:extLst>
          </p:cNvPr>
          <p:cNvSpPr txBox="1"/>
          <p:nvPr/>
        </p:nvSpPr>
        <p:spPr>
          <a:xfrm>
            <a:off x="2514599" y="178393"/>
            <a:ext cx="9144000" cy="532903"/>
          </a:xfrm>
          <a:prstGeom prst="rect">
            <a:avLst/>
          </a:prstGeom>
          <a:solidFill>
            <a:srgbClr val="00B0F0"/>
          </a:solidFill>
        </p:spPr>
        <p:txBody>
          <a:bodyPr wrap="square">
            <a:spAutoFit/>
          </a:bodyPr>
          <a:lstStyle/>
          <a:p>
            <a:pPr lvl="0" algn="just">
              <a:lnSpc>
                <a:spcPct val="107000"/>
              </a:lnSpc>
              <a:spcAft>
                <a:spcPts val="800"/>
              </a:spcAft>
            </a:pPr>
            <a:r>
              <a:rPr lang="en-GB"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6 </a:t>
            </a:r>
            <a:r>
              <a:rPr lang="en-GB" sz="2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MISTAKES TO PREVENT IN YOUR FRAUD ANALYTICS PLAN  </a:t>
            </a:r>
            <a:endParaRPr lang="fr-F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 coins arrondis 7">
            <a:extLst>
              <a:ext uri="{FF2B5EF4-FFF2-40B4-BE49-F238E27FC236}">
                <a16:creationId xmlns:a16="http://schemas.microsoft.com/office/drawing/2014/main" id="{8294414D-892C-5401-127C-447F010F2E25}"/>
              </a:ext>
            </a:extLst>
          </p:cNvPr>
          <p:cNvSpPr/>
          <p:nvPr/>
        </p:nvSpPr>
        <p:spPr>
          <a:xfrm>
            <a:off x="3367084" y="1789536"/>
            <a:ext cx="3429000" cy="10464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NO DEFINED APPROACH</a:t>
            </a:r>
          </a:p>
        </p:txBody>
      </p:sp>
      <p:sp>
        <p:nvSpPr>
          <p:cNvPr id="9" name="Rectangle : coins arrondis 8">
            <a:extLst>
              <a:ext uri="{FF2B5EF4-FFF2-40B4-BE49-F238E27FC236}">
                <a16:creationId xmlns:a16="http://schemas.microsoft.com/office/drawing/2014/main" id="{29B6934F-7CA1-F506-3281-693B9D9D9DAA}"/>
              </a:ext>
            </a:extLst>
          </p:cNvPr>
          <p:cNvSpPr/>
          <p:nvPr/>
        </p:nvSpPr>
        <p:spPr>
          <a:xfrm>
            <a:off x="7753347" y="2274243"/>
            <a:ext cx="3429000" cy="10464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RELYING ONLY ON SOLUTIONS</a:t>
            </a:r>
          </a:p>
        </p:txBody>
      </p:sp>
      <p:sp>
        <p:nvSpPr>
          <p:cNvPr id="10" name="Rectangle : coins arrondis 9">
            <a:extLst>
              <a:ext uri="{FF2B5EF4-FFF2-40B4-BE49-F238E27FC236}">
                <a16:creationId xmlns:a16="http://schemas.microsoft.com/office/drawing/2014/main" id="{ABD69BEE-AE0F-3387-7571-B9811F47320A}"/>
              </a:ext>
            </a:extLst>
          </p:cNvPr>
          <p:cNvSpPr/>
          <p:nvPr/>
        </p:nvSpPr>
        <p:spPr>
          <a:xfrm>
            <a:off x="2619375" y="3429000"/>
            <a:ext cx="3905249" cy="10464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RELYING ON READY MADE TESTS</a:t>
            </a:r>
          </a:p>
        </p:txBody>
      </p:sp>
      <p:sp>
        <p:nvSpPr>
          <p:cNvPr id="11" name="Rectangle : coins arrondis 10">
            <a:extLst>
              <a:ext uri="{FF2B5EF4-FFF2-40B4-BE49-F238E27FC236}">
                <a16:creationId xmlns:a16="http://schemas.microsoft.com/office/drawing/2014/main" id="{870C2839-FB97-53A1-DC60-B415E54505C4}"/>
              </a:ext>
            </a:extLst>
          </p:cNvPr>
          <p:cNvSpPr/>
          <p:nvPr/>
        </p:nvSpPr>
        <p:spPr>
          <a:xfrm>
            <a:off x="7277098" y="3731478"/>
            <a:ext cx="4381499" cy="14878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USING ONLY BASIC AND SIMPLE TESTS</a:t>
            </a:r>
          </a:p>
        </p:txBody>
      </p:sp>
      <p:sp>
        <p:nvSpPr>
          <p:cNvPr id="12" name="Rectangle : coins arrondis 11">
            <a:extLst>
              <a:ext uri="{FF2B5EF4-FFF2-40B4-BE49-F238E27FC236}">
                <a16:creationId xmlns:a16="http://schemas.microsoft.com/office/drawing/2014/main" id="{E09A9B0B-9C8D-BEC3-8B34-76A7F3632483}"/>
              </a:ext>
            </a:extLst>
          </p:cNvPr>
          <p:cNvSpPr/>
          <p:nvPr/>
        </p:nvSpPr>
        <p:spPr>
          <a:xfrm>
            <a:off x="3424237" y="5219328"/>
            <a:ext cx="3429000" cy="10464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MANAGING MATERIAL ITEMS</a:t>
            </a:r>
          </a:p>
        </p:txBody>
      </p:sp>
      <p:sp>
        <p:nvSpPr>
          <p:cNvPr id="13" name="ZoneTexte 12">
            <a:extLst>
              <a:ext uri="{FF2B5EF4-FFF2-40B4-BE49-F238E27FC236}">
                <a16:creationId xmlns:a16="http://schemas.microsoft.com/office/drawing/2014/main" id="{37D458F0-1FF5-D728-CF7C-6DFA0A5DECF2}"/>
              </a:ext>
            </a:extLst>
          </p:cNvPr>
          <p:cNvSpPr txBox="1"/>
          <p:nvPr/>
        </p:nvSpPr>
        <p:spPr>
          <a:xfrm flipH="1">
            <a:off x="2514598" y="827143"/>
            <a:ext cx="9143999" cy="646331"/>
          </a:xfrm>
          <a:prstGeom prst="rect">
            <a:avLst/>
          </a:prstGeom>
          <a:noFill/>
        </p:spPr>
        <p:txBody>
          <a:bodyPr wrap="square" rtlCol="0">
            <a:spAutoFit/>
          </a:bodyPr>
          <a:lstStyle/>
          <a:p>
            <a:pPr algn="ctr"/>
            <a:r>
              <a:rPr lang="en-GB" b="1" dirty="0"/>
              <a:t>When it comes to data analytics in Fraud, do not be shy </a:t>
            </a:r>
          </a:p>
          <a:p>
            <a:pPr algn="ctr"/>
            <a:r>
              <a:rPr lang="en-GB" b="1" dirty="0"/>
              <a:t>Remember “Who dares wins” </a:t>
            </a:r>
          </a:p>
        </p:txBody>
      </p:sp>
    </p:spTree>
    <p:extLst>
      <p:ext uri="{BB962C8B-B14F-4D97-AF65-F5344CB8AC3E}">
        <p14:creationId xmlns:p14="http://schemas.microsoft.com/office/powerpoint/2010/main" val="52116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1176D5C7-406F-C80C-1513-54A946D5EAC2}"/>
              </a:ext>
            </a:extLst>
          </p:cNvPr>
          <p:cNvSpPr txBox="1"/>
          <p:nvPr/>
        </p:nvSpPr>
        <p:spPr>
          <a:xfrm>
            <a:off x="2352675" y="580210"/>
            <a:ext cx="9001125" cy="375552"/>
          </a:xfrm>
          <a:prstGeom prst="rect">
            <a:avLst/>
          </a:prstGeom>
          <a:noFill/>
        </p:spPr>
        <p:txBody>
          <a:bodyPr wrap="square">
            <a:spAutoFit/>
          </a:bodyPr>
          <a:lstStyle/>
          <a:p>
            <a:pPr lvl="0">
              <a:lnSpc>
                <a:spcPct val="107000"/>
              </a:lnSpc>
              <a:spcAft>
                <a:spcPts val="800"/>
              </a:spcAft>
            </a:pPr>
            <a:r>
              <a:rPr lang="en-GB" sz="1800" b="1" u="sng" kern="100"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89C813E0-D7EC-F536-DC1D-16DC2B90E52E}"/>
              </a:ext>
            </a:extLst>
          </p:cNvPr>
          <p:cNvSpPr txBox="1"/>
          <p:nvPr/>
        </p:nvSpPr>
        <p:spPr>
          <a:xfrm>
            <a:off x="2514599" y="178393"/>
            <a:ext cx="9144000" cy="532903"/>
          </a:xfrm>
          <a:prstGeom prst="rect">
            <a:avLst/>
          </a:prstGeom>
          <a:solidFill>
            <a:srgbClr val="00B0F0"/>
          </a:solidFill>
        </p:spPr>
        <p:txBody>
          <a:bodyPr wrap="square">
            <a:spAutoFit/>
          </a:bodyPr>
          <a:lstStyle/>
          <a:p>
            <a:pPr lvl="0" algn="just">
              <a:lnSpc>
                <a:spcPct val="107000"/>
              </a:lnSpc>
              <a:spcAft>
                <a:spcPts val="800"/>
              </a:spcAft>
            </a:pPr>
            <a:r>
              <a:rPr lang="en-GB"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BEING AFRAID OF DATA </a:t>
            </a:r>
            <a:endParaRPr lang="fr-F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 coins arrondis 10">
            <a:extLst>
              <a:ext uri="{FF2B5EF4-FFF2-40B4-BE49-F238E27FC236}">
                <a16:creationId xmlns:a16="http://schemas.microsoft.com/office/drawing/2014/main" id="{870C2839-FB97-53A1-DC60-B415E54505C4}"/>
              </a:ext>
            </a:extLst>
          </p:cNvPr>
          <p:cNvSpPr/>
          <p:nvPr/>
        </p:nvSpPr>
        <p:spPr>
          <a:xfrm>
            <a:off x="7615237" y="2025042"/>
            <a:ext cx="3609974" cy="10685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IT SKILLS </a:t>
            </a:r>
          </a:p>
        </p:txBody>
      </p:sp>
      <p:sp>
        <p:nvSpPr>
          <p:cNvPr id="2" name="Rectangle : coins arrondis 1">
            <a:extLst>
              <a:ext uri="{FF2B5EF4-FFF2-40B4-BE49-F238E27FC236}">
                <a16:creationId xmlns:a16="http://schemas.microsoft.com/office/drawing/2014/main" id="{0769FD73-4581-EC2E-5A00-1E13875B7FBB}"/>
              </a:ext>
            </a:extLst>
          </p:cNvPr>
          <p:cNvSpPr/>
          <p:nvPr/>
        </p:nvSpPr>
        <p:spPr>
          <a:xfrm>
            <a:off x="2466976" y="1962477"/>
            <a:ext cx="3609974" cy="10685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DATA SCIENCE</a:t>
            </a:r>
          </a:p>
          <a:p>
            <a:pPr algn="ctr"/>
            <a:r>
              <a:rPr lang="en-GB" sz="3200" b="1" dirty="0">
                <a:solidFill>
                  <a:srgbClr val="0070C0"/>
                </a:solidFill>
              </a:rPr>
              <a:t>SKILLS</a:t>
            </a:r>
          </a:p>
        </p:txBody>
      </p:sp>
      <p:sp>
        <p:nvSpPr>
          <p:cNvPr id="4" name="Rectangle : coins arrondis 3">
            <a:extLst>
              <a:ext uri="{FF2B5EF4-FFF2-40B4-BE49-F238E27FC236}">
                <a16:creationId xmlns:a16="http://schemas.microsoft.com/office/drawing/2014/main" id="{EABFB02E-F07E-5FE4-A2BC-4D91C33FA8FA}"/>
              </a:ext>
            </a:extLst>
          </p:cNvPr>
          <p:cNvSpPr/>
          <p:nvPr/>
        </p:nvSpPr>
        <p:spPr>
          <a:xfrm>
            <a:off x="6029325" y="5280202"/>
            <a:ext cx="3609974" cy="10685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LARGE VOLUMES</a:t>
            </a:r>
          </a:p>
        </p:txBody>
      </p:sp>
      <p:sp>
        <p:nvSpPr>
          <p:cNvPr id="7" name="Rectangle : coins arrondis 6">
            <a:extLst>
              <a:ext uri="{FF2B5EF4-FFF2-40B4-BE49-F238E27FC236}">
                <a16:creationId xmlns:a16="http://schemas.microsoft.com/office/drawing/2014/main" id="{21668B92-F40A-D63A-AFC8-6612ABE07D18}"/>
              </a:ext>
            </a:extLst>
          </p:cNvPr>
          <p:cNvSpPr/>
          <p:nvPr/>
        </p:nvSpPr>
        <p:spPr>
          <a:xfrm>
            <a:off x="7834313" y="3719726"/>
            <a:ext cx="3609974" cy="10685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LEGISLATION</a:t>
            </a:r>
          </a:p>
        </p:txBody>
      </p:sp>
      <p:sp>
        <p:nvSpPr>
          <p:cNvPr id="12" name="Rectangle : coins arrondis 11">
            <a:extLst>
              <a:ext uri="{FF2B5EF4-FFF2-40B4-BE49-F238E27FC236}">
                <a16:creationId xmlns:a16="http://schemas.microsoft.com/office/drawing/2014/main" id="{515AC89B-422B-384E-F674-223CB5C033C4}"/>
              </a:ext>
            </a:extLst>
          </p:cNvPr>
          <p:cNvSpPr/>
          <p:nvPr/>
        </p:nvSpPr>
        <p:spPr>
          <a:xfrm>
            <a:off x="3638550" y="3275520"/>
            <a:ext cx="3609974" cy="10685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SOURCES OF DATA </a:t>
            </a:r>
          </a:p>
        </p:txBody>
      </p:sp>
      <p:sp>
        <p:nvSpPr>
          <p:cNvPr id="13" name="Rectangle : coins arrondis 12">
            <a:extLst>
              <a:ext uri="{FF2B5EF4-FFF2-40B4-BE49-F238E27FC236}">
                <a16:creationId xmlns:a16="http://schemas.microsoft.com/office/drawing/2014/main" id="{14A0C721-9A80-DD82-AF9E-03FE3F25AFE3}"/>
              </a:ext>
            </a:extLst>
          </p:cNvPr>
          <p:cNvSpPr/>
          <p:nvPr/>
        </p:nvSpPr>
        <p:spPr>
          <a:xfrm>
            <a:off x="6157909" y="823290"/>
            <a:ext cx="3609974" cy="106857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0070C0"/>
                </a:solidFill>
              </a:rPr>
              <a:t>ANALYTICAL SKILLS </a:t>
            </a:r>
          </a:p>
        </p:txBody>
      </p:sp>
    </p:spTree>
    <p:extLst>
      <p:ext uri="{BB962C8B-B14F-4D97-AF65-F5344CB8AC3E}">
        <p14:creationId xmlns:p14="http://schemas.microsoft.com/office/powerpoint/2010/main" val="78713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731F4E4-BA70-F88D-E3B5-AE43AD4FF176}"/>
              </a:ext>
            </a:extLst>
          </p:cNvPr>
          <p:cNvSpPr txBox="1"/>
          <p:nvPr/>
        </p:nvSpPr>
        <p:spPr>
          <a:xfrm>
            <a:off x="3429000" y="2044358"/>
            <a:ext cx="6096000" cy="375552"/>
          </a:xfrm>
          <a:prstGeom prst="rect">
            <a:avLst/>
          </a:prstGeom>
          <a:noFill/>
        </p:spPr>
        <p:txBody>
          <a:bodyPr wrap="square">
            <a:spAutoFit/>
          </a:bodyPr>
          <a:lstStyle/>
          <a:p>
            <a:pPr>
              <a:lnSpc>
                <a:spcPct val="107000"/>
              </a:lnSpc>
              <a:spcAft>
                <a:spcPts val="800"/>
              </a:spcAft>
            </a:pPr>
            <a:r>
              <a:rPr lang="en-GB" sz="1800" b="1" u="none" strike="noStrike"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958E9A30-8DDE-0CFD-3BF8-447CF056AF64}"/>
              </a:ext>
            </a:extLst>
          </p:cNvPr>
          <p:cNvSpPr txBox="1"/>
          <p:nvPr/>
        </p:nvSpPr>
        <p:spPr>
          <a:xfrm>
            <a:off x="2514599" y="159343"/>
            <a:ext cx="9144000" cy="532903"/>
          </a:xfrm>
          <a:prstGeom prst="rect">
            <a:avLst/>
          </a:prstGeom>
          <a:solidFill>
            <a:srgbClr val="00B0F0"/>
          </a:solidFill>
        </p:spPr>
        <p:txBody>
          <a:bodyPr wrap="square">
            <a:spAutoFit/>
          </a:bodyPr>
          <a:lstStyle/>
          <a:p>
            <a:pPr lvl="0" algn="just">
              <a:lnSpc>
                <a:spcPct val="107000"/>
              </a:lnSpc>
              <a:spcAft>
                <a:spcPts val="800"/>
              </a:spcAft>
            </a:pPr>
            <a:r>
              <a:rPr lang="en-GB" sz="28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SOURCES OF DATA THAT CAN HELP MAKE A DIFFERENCE </a:t>
            </a:r>
            <a:endParaRPr lang="fr-FR"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1A9CA803-741D-234A-C2A6-0023F9A04483}"/>
              </a:ext>
            </a:extLst>
          </p:cNvPr>
          <p:cNvSpPr/>
          <p:nvPr/>
        </p:nvSpPr>
        <p:spPr>
          <a:xfrm>
            <a:off x="2407431" y="2907181"/>
            <a:ext cx="2295525" cy="52526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latin typeface="Mangal Pro" panose="00000500000000000000" pitchFamily="2" charset="0"/>
              </a:rPr>
              <a:t>Operations data</a:t>
            </a:r>
          </a:p>
        </p:txBody>
      </p:sp>
      <p:sp>
        <p:nvSpPr>
          <p:cNvPr id="8" name="Rectangle 7">
            <a:extLst>
              <a:ext uri="{FF2B5EF4-FFF2-40B4-BE49-F238E27FC236}">
                <a16:creationId xmlns:a16="http://schemas.microsoft.com/office/drawing/2014/main" id="{C4003286-6942-EBFF-534B-DF06066A2F20}"/>
              </a:ext>
            </a:extLst>
          </p:cNvPr>
          <p:cNvSpPr/>
          <p:nvPr/>
        </p:nvSpPr>
        <p:spPr>
          <a:xfrm>
            <a:off x="2399986" y="3634960"/>
            <a:ext cx="2302970" cy="52526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defRPr/>
            </a:pPr>
            <a:r>
              <a:rPr lang="fr-FR" sz="1600" b="1" dirty="0">
                <a:solidFill>
                  <a:schemeClr val="bg1"/>
                </a:solidFill>
                <a:latin typeface="Mangal Pro" panose="00000500000000000000" pitchFamily="2" charset="0"/>
              </a:rPr>
              <a:t>3rd parties data </a:t>
            </a:r>
          </a:p>
        </p:txBody>
      </p:sp>
      <p:sp>
        <p:nvSpPr>
          <p:cNvPr id="10" name="Rectangle 9">
            <a:extLst>
              <a:ext uri="{FF2B5EF4-FFF2-40B4-BE49-F238E27FC236}">
                <a16:creationId xmlns:a16="http://schemas.microsoft.com/office/drawing/2014/main" id="{60B816BF-2CE9-BF04-DD11-FE08628866D7}"/>
              </a:ext>
            </a:extLst>
          </p:cNvPr>
          <p:cNvSpPr/>
          <p:nvPr/>
        </p:nvSpPr>
        <p:spPr>
          <a:xfrm>
            <a:off x="2407432" y="2209107"/>
            <a:ext cx="2295525" cy="52526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latin typeface="Mangal Pro" panose="00000500000000000000" pitchFamily="2" charset="0"/>
              </a:rPr>
              <a:t>Accounting data</a:t>
            </a:r>
          </a:p>
        </p:txBody>
      </p:sp>
      <p:sp>
        <p:nvSpPr>
          <p:cNvPr id="11" name="Rectangle 10">
            <a:extLst>
              <a:ext uri="{FF2B5EF4-FFF2-40B4-BE49-F238E27FC236}">
                <a16:creationId xmlns:a16="http://schemas.microsoft.com/office/drawing/2014/main" id="{CAF0F4D8-D410-307A-4633-8BC0F53E4242}"/>
              </a:ext>
            </a:extLst>
          </p:cNvPr>
          <p:cNvSpPr/>
          <p:nvPr/>
        </p:nvSpPr>
        <p:spPr>
          <a:xfrm>
            <a:off x="2392892" y="4324420"/>
            <a:ext cx="2302970" cy="54466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defRPr/>
            </a:pPr>
            <a:r>
              <a:rPr lang="fr-FR" sz="1600" b="1" dirty="0" err="1">
                <a:solidFill>
                  <a:schemeClr val="bg1"/>
                </a:solidFill>
                <a:latin typeface="Mangal Pro" panose="00000500000000000000" pitchFamily="2" charset="0"/>
              </a:rPr>
              <a:t>Technical</a:t>
            </a:r>
            <a:r>
              <a:rPr lang="fr-FR" sz="1600" b="1" dirty="0">
                <a:solidFill>
                  <a:schemeClr val="bg1"/>
                </a:solidFill>
                <a:latin typeface="Mangal Pro" panose="00000500000000000000" pitchFamily="2" charset="0"/>
              </a:rPr>
              <a:t> data</a:t>
            </a:r>
          </a:p>
        </p:txBody>
      </p:sp>
      <p:sp>
        <p:nvSpPr>
          <p:cNvPr id="12" name="Rectangle 11">
            <a:extLst>
              <a:ext uri="{FF2B5EF4-FFF2-40B4-BE49-F238E27FC236}">
                <a16:creationId xmlns:a16="http://schemas.microsoft.com/office/drawing/2014/main" id="{7C846706-D160-6916-AF5C-626F8EDE7138}"/>
              </a:ext>
            </a:extLst>
          </p:cNvPr>
          <p:cNvSpPr/>
          <p:nvPr/>
        </p:nvSpPr>
        <p:spPr>
          <a:xfrm>
            <a:off x="3998843" y="2312707"/>
            <a:ext cx="5172078"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ctr">
              <a:spcBef>
                <a:spcPct val="0"/>
              </a:spcBef>
              <a:buClrTx/>
              <a:defRPr/>
            </a:pPr>
            <a:endParaRPr lang="fr-FR" sz="1600" b="1" dirty="0">
              <a:solidFill>
                <a:schemeClr val="tx1"/>
              </a:solidFill>
              <a:latin typeface="Mangal Pro" panose="00000500000000000000" pitchFamily="2" charset="0"/>
            </a:endParaRPr>
          </a:p>
        </p:txBody>
      </p:sp>
      <p:sp>
        <p:nvSpPr>
          <p:cNvPr id="13" name="Rectangle 12">
            <a:extLst>
              <a:ext uri="{FF2B5EF4-FFF2-40B4-BE49-F238E27FC236}">
                <a16:creationId xmlns:a16="http://schemas.microsoft.com/office/drawing/2014/main" id="{8B238F10-6022-9724-85F5-85456001DCBB}"/>
              </a:ext>
            </a:extLst>
          </p:cNvPr>
          <p:cNvSpPr/>
          <p:nvPr/>
        </p:nvSpPr>
        <p:spPr>
          <a:xfrm>
            <a:off x="2391320" y="1135264"/>
            <a:ext cx="19809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latin typeface="Mangal Pro" panose="00000500000000000000" pitchFamily="2" charset="0"/>
              </a:rPr>
              <a:t>STRUCTURED DATA</a:t>
            </a:r>
          </a:p>
        </p:txBody>
      </p:sp>
      <p:sp>
        <p:nvSpPr>
          <p:cNvPr id="15" name="Bouée 1">
            <a:extLst>
              <a:ext uri="{FF2B5EF4-FFF2-40B4-BE49-F238E27FC236}">
                <a16:creationId xmlns:a16="http://schemas.microsoft.com/office/drawing/2014/main" id="{C2376A56-6CBE-B6B1-1D50-5CA56FAEAB2C}"/>
              </a:ext>
            </a:extLst>
          </p:cNvPr>
          <p:cNvSpPr/>
          <p:nvPr/>
        </p:nvSpPr>
        <p:spPr>
          <a:xfrm>
            <a:off x="6198811" y="3118651"/>
            <a:ext cx="1479419" cy="1408349"/>
          </a:xfrm>
          <a:prstGeom prst="don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chemeClr val="tx1"/>
              </a:solidFill>
              <a:latin typeface="Mangal Pro" panose="00000500000000000000" pitchFamily="2" charset="0"/>
            </a:endParaRPr>
          </a:p>
        </p:txBody>
      </p:sp>
      <p:sp>
        <p:nvSpPr>
          <p:cNvPr id="16" name="Bouée 10">
            <a:extLst>
              <a:ext uri="{FF2B5EF4-FFF2-40B4-BE49-F238E27FC236}">
                <a16:creationId xmlns:a16="http://schemas.microsoft.com/office/drawing/2014/main" id="{6BF34AEA-FA54-4E73-137E-BB4BCED8D164}"/>
              </a:ext>
            </a:extLst>
          </p:cNvPr>
          <p:cNvSpPr/>
          <p:nvPr/>
        </p:nvSpPr>
        <p:spPr>
          <a:xfrm>
            <a:off x="5533572" y="2387622"/>
            <a:ext cx="2877717" cy="2820764"/>
          </a:xfrm>
          <a:prstGeom prst="donut">
            <a:avLst>
              <a:gd name="adj" fmla="val 8839"/>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chemeClr val="tx1"/>
              </a:solidFill>
              <a:latin typeface="Mangal Pro" panose="00000500000000000000" pitchFamily="2" charset="0"/>
            </a:endParaRPr>
          </a:p>
        </p:txBody>
      </p:sp>
      <p:sp>
        <p:nvSpPr>
          <p:cNvPr id="17" name="Bouée 11">
            <a:extLst>
              <a:ext uri="{FF2B5EF4-FFF2-40B4-BE49-F238E27FC236}">
                <a16:creationId xmlns:a16="http://schemas.microsoft.com/office/drawing/2014/main" id="{64F2BED7-08B2-5421-8988-F70A6BDE31FE}"/>
              </a:ext>
            </a:extLst>
          </p:cNvPr>
          <p:cNvSpPr/>
          <p:nvPr/>
        </p:nvSpPr>
        <p:spPr>
          <a:xfrm>
            <a:off x="5719452" y="2606755"/>
            <a:ext cx="2464305" cy="2377520"/>
          </a:xfrm>
          <a:prstGeom prst="donut">
            <a:avLst>
              <a:gd name="adj" fmla="val 1365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chemeClr val="tx1"/>
              </a:solidFill>
              <a:latin typeface="Mangal Pro" panose="00000500000000000000" pitchFamily="2" charset="0"/>
            </a:endParaRPr>
          </a:p>
        </p:txBody>
      </p:sp>
      <p:sp>
        <p:nvSpPr>
          <p:cNvPr id="18" name="Bouée 12">
            <a:extLst>
              <a:ext uri="{FF2B5EF4-FFF2-40B4-BE49-F238E27FC236}">
                <a16:creationId xmlns:a16="http://schemas.microsoft.com/office/drawing/2014/main" id="{9D1B18BB-5FEF-7A0F-2225-B303165025F9}"/>
              </a:ext>
            </a:extLst>
          </p:cNvPr>
          <p:cNvSpPr/>
          <p:nvPr/>
        </p:nvSpPr>
        <p:spPr>
          <a:xfrm>
            <a:off x="6028163" y="2946057"/>
            <a:ext cx="1820717" cy="1774330"/>
          </a:xfrm>
          <a:prstGeom prst="donut">
            <a:avLst>
              <a:gd name="adj" fmla="val 11759"/>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chemeClr val="tx1"/>
              </a:solidFill>
              <a:latin typeface="Mangal Pro" panose="00000500000000000000" pitchFamily="2" charset="0"/>
            </a:endParaRPr>
          </a:p>
        </p:txBody>
      </p:sp>
      <p:sp>
        <p:nvSpPr>
          <p:cNvPr id="29" name="Bouée 10">
            <a:extLst>
              <a:ext uri="{FF2B5EF4-FFF2-40B4-BE49-F238E27FC236}">
                <a16:creationId xmlns:a16="http://schemas.microsoft.com/office/drawing/2014/main" id="{64164714-5AD0-46D7-F972-02DA81D2D4AB}"/>
              </a:ext>
            </a:extLst>
          </p:cNvPr>
          <p:cNvSpPr/>
          <p:nvPr/>
        </p:nvSpPr>
        <p:spPr>
          <a:xfrm>
            <a:off x="5259451" y="2143656"/>
            <a:ext cx="3442249" cy="3358340"/>
          </a:xfrm>
          <a:prstGeom prst="donut">
            <a:avLst>
              <a:gd name="adj" fmla="val 883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chemeClr val="tx1"/>
              </a:solidFill>
              <a:latin typeface="Mangal Pro" panose="00000500000000000000" pitchFamily="2" charset="0"/>
            </a:endParaRPr>
          </a:p>
        </p:txBody>
      </p:sp>
      <p:sp>
        <p:nvSpPr>
          <p:cNvPr id="35" name="Rectangle 34">
            <a:extLst>
              <a:ext uri="{FF2B5EF4-FFF2-40B4-BE49-F238E27FC236}">
                <a16:creationId xmlns:a16="http://schemas.microsoft.com/office/drawing/2014/main" id="{4F09D5AB-9B0E-1F6A-7503-754D5BD301E7}"/>
              </a:ext>
            </a:extLst>
          </p:cNvPr>
          <p:cNvSpPr/>
          <p:nvPr/>
        </p:nvSpPr>
        <p:spPr>
          <a:xfrm>
            <a:off x="2399986" y="3637276"/>
            <a:ext cx="2302970" cy="5252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defRPr/>
            </a:pPr>
            <a:r>
              <a:rPr lang="fr-FR" sz="1600" b="1" dirty="0">
                <a:solidFill>
                  <a:schemeClr val="bg1"/>
                </a:solidFill>
                <a:latin typeface="Mangal Pro" panose="00000500000000000000" pitchFamily="2" charset="0"/>
              </a:rPr>
              <a:t>3rd parties data </a:t>
            </a:r>
          </a:p>
        </p:txBody>
      </p:sp>
      <p:sp>
        <p:nvSpPr>
          <p:cNvPr id="36" name="Bouée 11">
            <a:extLst>
              <a:ext uri="{FF2B5EF4-FFF2-40B4-BE49-F238E27FC236}">
                <a16:creationId xmlns:a16="http://schemas.microsoft.com/office/drawing/2014/main" id="{7B1E62ED-B7ED-28AC-4651-0DD6CA6AAEF5}"/>
              </a:ext>
            </a:extLst>
          </p:cNvPr>
          <p:cNvSpPr/>
          <p:nvPr/>
        </p:nvSpPr>
        <p:spPr>
          <a:xfrm>
            <a:off x="5719452" y="2609071"/>
            <a:ext cx="2464305" cy="2377520"/>
          </a:xfrm>
          <a:prstGeom prst="donut">
            <a:avLst>
              <a:gd name="adj" fmla="val 1365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1400">
              <a:solidFill>
                <a:schemeClr val="tx1"/>
              </a:solidFill>
              <a:latin typeface="Mangal Pro" panose="00000500000000000000" pitchFamily="2" charset="0"/>
            </a:endParaRPr>
          </a:p>
        </p:txBody>
      </p:sp>
      <p:sp>
        <p:nvSpPr>
          <p:cNvPr id="37" name="Text Box 3">
            <a:extLst>
              <a:ext uri="{FF2B5EF4-FFF2-40B4-BE49-F238E27FC236}">
                <a16:creationId xmlns:a16="http://schemas.microsoft.com/office/drawing/2014/main" id="{147E8E4F-A5FC-9081-EFEF-FB718144D3CE}"/>
              </a:ext>
            </a:extLst>
          </p:cNvPr>
          <p:cNvSpPr txBox="1">
            <a:spLocks noChangeArrowheads="1"/>
          </p:cNvSpPr>
          <p:nvPr/>
        </p:nvSpPr>
        <p:spPr bwMode="auto">
          <a:xfrm>
            <a:off x="4238664" y="1176063"/>
            <a:ext cx="41420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r-FR" sz="2000" b="1" dirty="0">
                <a:latin typeface="Calibri" pitchFamily="34" charset="0"/>
              </a:rPr>
              <a:t>THE DART </a:t>
            </a:r>
          </a:p>
          <a:p>
            <a:pPr algn="ctr"/>
            <a:r>
              <a:rPr lang="fr-FR" sz="2000" b="1" dirty="0">
                <a:latin typeface="Calibri" pitchFamily="34" charset="0"/>
              </a:rPr>
              <a:t>( DATA ANALYSIS RINGS TRAIL)</a:t>
            </a:r>
          </a:p>
        </p:txBody>
      </p:sp>
      <p:sp>
        <p:nvSpPr>
          <p:cNvPr id="38" name="Rectangle : coins arrondis 37">
            <a:extLst>
              <a:ext uri="{FF2B5EF4-FFF2-40B4-BE49-F238E27FC236}">
                <a16:creationId xmlns:a16="http://schemas.microsoft.com/office/drawing/2014/main" id="{853DBB08-196D-49BA-5E3B-B7C44BEE8476}"/>
              </a:ext>
            </a:extLst>
          </p:cNvPr>
          <p:cNvSpPr/>
          <p:nvPr/>
        </p:nvSpPr>
        <p:spPr>
          <a:xfrm>
            <a:off x="10021303" y="2143656"/>
            <a:ext cx="1684793" cy="77408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ngal Pro" panose="00000500000000000000" pitchFamily="2" charset="0"/>
              </a:rPr>
              <a:t>Emails, </a:t>
            </a:r>
          </a:p>
          <a:p>
            <a:pPr algn="ctr"/>
            <a:r>
              <a:rPr lang="fr-FR" sz="1600" b="1" dirty="0" err="1">
                <a:solidFill>
                  <a:schemeClr val="tx1"/>
                </a:solidFill>
                <a:latin typeface="Mangal Pro" panose="00000500000000000000" pitchFamily="2" charset="0"/>
              </a:rPr>
              <a:t>Texts</a:t>
            </a:r>
            <a:r>
              <a:rPr lang="fr-FR" sz="1600" b="1" dirty="0">
                <a:solidFill>
                  <a:schemeClr val="tx1"/>
                </a:solidFill>
                <a:latin typeface="Mangal Pro" panose="00000500000000000000" pitchFamily="2" charset="0"/>
              </a:rPr>
              <a:t>…</a:t>
            </a:r>
          </a:p>
        </p:txBody>
      </p:sp>
      <p:sp>
        <p:nvSpPr>
          <p:cNvPr id="39" name="Rectangle : coins arrondis 38">
            <a:extLst>
              <a:ext uri="{FF2B5EF4-FFF2-40B4-BE49-F238E27FC236}">
                <a16:creationId xmlns:a16="http://schemas.microsoft.com/office/drawing/2014/main" id="{CF1FD857-3591-ABD8-49BF-D409149E3617}"/>
              </a:ext>
            </a:extLst>
          </p:cNvPr>
          <p:cNvSpPr/>
          <p:nvPr/>
        </p:nvSpPr>
        <p:spPr>
          <a:xfrm>
            <a:off x="10021301" y="4024050"/>
            <a:ext cx="1684793" cy="471016"/>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tx1"/>
                </a:solidFill>
                <a:latin typeface="Mangal Pro" panose="00000500000000000000" pitchFamily="2" charset="0"/>
              </a:rPr>
              <a:t>Videos</a:t>
            </a:r>
            <a:endParaRPr lang="fr-FR" sz="1600" b="1" dirty="0">
              <a:solidFill>
                <a:schemeClr val="tx1"/>
              </a:solidFill>
              <a:latin typeface="Mangal Pro" panose="00000500000000000000" pitchFamily="2" charset="0"/>
            </a:endParaRPr>
          </a:p>
        </p:txBody>
      </p:sp>
      <p:sp>
        <p:nvSpPr>
          <p:cNvPr id="40" name="Rectangle : coins arrondis 39">
            <a:extLst>
              <a:ext uri="{FF2B5EF4-FFF2-40B4-BE49-F238E27FC236}">
                <a16:creationId xmlns:a16="http://schemas.microsoft.com/office/drawing/2014/main" id="{4AF0D3DE-1642-4740-E1B9-12614800E436}"/>
              </a:ext>
            </a:extLst>
          </p:cNvPr>
          <p:cNvSpPr/>
          <p:nvPr/>
        </p:nvSpPr>
        <p:spPr>
          <a:xfrm>
            <a:off x="10021302" y="3213254"/>
            <a:ext cx="1684793" cy="54466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Mangal Pro" panose="00000500000000000000" pitchFamily="2" charset="0"/>
              </a:rPr>
              <a:t>Files</a:t>
            </a:r>
          </a:p>
        </p:txBody>
      </p:sp>
      <p:sp>
        <p:nvSpPr>
          <p:cNvPr id="41" name="Rectangle : coins arrondis 40">
            <a:extLst>
              <a:ext uri="{FF2B5EF4-FFF2-40B4-BE49-F238E27FC236}">
                <a16:creationId xmlns:a16="http://schemas.microsoft.com/office/drawing/2014/main" id="{D878071B-3D33-BA14-644C-B78B41922D26}"/>
              </a:ext>
            </a:extLst>
          </p:cNvPr>
          <p:cNvSpPr/>
          <p:nvPr/>
        </p:nvSpPr>
        <p:spPr>
          <a:xfrm>
            <a:off x="10021300" y="4845261"/>
            <a:ext cx="1684793" cy="54466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err="1">
                <a:solidFill>
                  <a:schemeClr val="bg1">
                    <a:lumMod val="95000"/>
                  </a:schemeClr>
                </a:solidFill>
                <a:latin typeface="Mangal Pro" panose="00000500000000000000" pitchFamily="2" charset="0"/>
              </a:rPr>
              <a:t>Sounds</a:t>
            </a:r>
            <a:endParaRPr lang="fr-FR" sz="1600" b="1" dirty="0">
              <a:solidFill>
                <a:schemeClr val="bg1">
                  <a:lumMod val="95000"/>
                </a:schemeClr>
              </a:solidFill>
              <a:latin typeface="Mangal Pro" panose="00000500000000000000" pitchFamily="2" charset="0"/>
            </a:endParaRPr>
          </a:p>
        </p:txBody>
      </p:sp>
      <p:sp>
        <p:nvSpPr>
          <p:cNvPr id="42" name="Rectangle : coins arrondis 41">
            <a:extLst>
              <a:ext uri="{FF2B5EF4-FFF2-40B4-BE49-F238E27FC236}">
                <a16:creationId xmlns:a16="http://schemas.microsoft.com/office/drawing/2014/main" id="{00E81FB8-B5B2-D9ED-1705-95DC0F5FA303}"/>
              </a:ext>
            </a:extLst>
          </p:cNvPr>
          <p:cNvSpPr/>
          <p:nvPr/>
        </p:nvSpPr>
        <p:spPr>
          <a:xfrm>
            <a:off x="10021300" y="5685435"/>
            <a:ext cx="1684793" cy="54466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lumMod val="95000"/>
                  </a:schemeClr>
                </a:solidFill>
                <a:latin typeface="Mangal Pro" panose="00000500000000000000" pitchFamily="2" charset="0"/>
              </a:rPr>
              <a:t>WORD, PDF FILES</a:t>
            </a:r>
          </a:p>
        </p:txBody>
      </p:sp>
      <p:sp>
        <p:nvSpPr>
          <p:cNvPr id="43" name="Rectangle 42">
            <a:extLst>
              <a:ext uri="{FF2B5EF4-FFF2-40B4-BE49-F238E27FC236}">
                <a16:creationId xmlns:a16="http://schemas.microsoft.com/office/drawing/2014/main" id="{7F861871-C213-B377-B4B9-C6721705563A}"/>
              </a:ext>
            </a:extLst>
          </p:cNvPr>
          <p:cNvSpPr/>
          <p:nvPr/>
        </p:nvSpPr>
        <p:spPr>
          <a:xfrm>
            <a:off x="9664622" y="943881"/>
            <a:ext cx="19809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latin typeface="Mangal Pro" panose="00000500000000000000" pitchFamily="2" charset="0"/>
              </a:rPr>
              <a:t>UNSTRUCTURED DATA</a:t>
            </a:r>
          </a:p>
        </p:txBody>
      </p:sp>
    </p:spTree>
    <p:extLst>
      <p:ext uri="{BB962C8B-B14F-4D97-AF65-F5344CB8AC3E}">
        <p14:creationId xmlns:p14="http://schemas.microsoft.com/office/powerpoint/2010/main" val="416972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9" grpId="0" animBg="1"/>
      <p:bldP spid="36" grpId="0" animBg="1"/>
      <p:bldP spid="38" grpId="0" animBg="1"/>
      <p:bldP spid="39" grpId="0" animBg="1"/>
      <p:bldP spid="40" grpId="0" animBg="1"/>
      <p:bldP spid="41"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3FC5B08-5B9F-6F17-FFC5-35491390C91E}"/>
              </a:ext>
            </a:extLst>
          </p:cNvPr>
          <p:cNvSpPr txBox="1"/>
          <p:nvPr/>
        </p:nvSpPr>
        <p:spPr>
          <a:xfrm>
            <a:off x="2619374" y="2138475"/>
            <a:ext cx="9096375" cy="2024400"/>
          </a:xfrm>
          <a:prstGeom prst="rect">
            <a:avLst/>
          </a:prstGeom>
          <a:noFill/>
        </p:spPr>
        <p:txBody>
          <a:bodyPr wrap="square">
            <a:spAutoFit/>
          </a:bodyPr>
          <a:lstStyle/>
          <a:p>
            <a:pPr lvl="0">
              <a:lnSpc>
                <a:spcPct val="107000"/>
              </a:lnSpc>
              <a:spcAft>
                <a:spcPts val="800"/>
              </a:spcAft>
            </a:pPr>
            <a:r>
              <a:rPr lang="en-GB" sz="6000" b="1" kern="100" dirty="0">
                <a:effectLst/>
                <a:latin typeface="Calibri" panose="020F0502020204030204" pitchFamily="34" charset="0"/>
                <a:ea typeface="Calibri" panose="020F0502020204030204" pitchFamily="34" charset="0"/>
                <a:cs typeface="Times New Roman" panose="02020603050405020304" pitchFamily="18" charset="0"/>
              </a:rPr>
              <a:t>Learn from the experience of our experts  </a:t>
            </a:r>
            <a:endParaRPr lang="fr-FR" sz="6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246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1933</Words>
  <Application>Microsoft Office PowerPoint</Application>
  <PresentationFormat>Grand écran</PresentationFormat>
  <Paragraphs>253</Paragraphs>
  <Slides>33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Arial</vt:lpstr>
      <vt:lpstr>Calibri</vt:lpstr>
      <vt:lpstr>Calibri Light</vt:lpstr>
      <vt:lpstr>Mangal Pro</vt:lpstr>
      <vt:lpstr>Segoe UI WestEuropean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Emmanuel Pascal</dc:creator>
  <cp:lastModifiedBy>Emmanuel Pascal</cp:lastModifiedBy>
  <cp:revision>15</cp:revision>
  <dcterms:created xsi:type="dcterms:W3CDTF">2023-05-22T09:50:13Z</dcterms:created>
  <dcterms:modified xsi:type="dcterms:W3CDTF">2023-05-31T11:16:19Z</dcterms:modified>
</cp:coreProperties>
</file>